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Lst>
  <p:notesMasterIdLst>
    <p:notesMasterId r:id="rId9"/>
  </p:notesMasterIdLst>
  <p:handoutMasterIdLst>
    <p:handoutMasterId r:id="rId10"/>
  </p:handoutMasterIdLst>
  <p:sldIdLst>
    <p:sldId id="358" r:id="rId3"/>
    <p:sldId id="469" r:id="rId4"/>
    <p:sldId id="261" r:id="rId5"/>
    <p:sldId id="540" r:id="rId6"/>
    <p:sldId id="297" r:id="rId7"/>
    <p:sldId id="290" r:id="rId8"/>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B0277178-4F12-44E0-BEA4-E0647399D6C9}">
          <p14:sldIdLst/>
        </p14:section>
        <p14:section name="Раздел без заголовка" id="{172DAA80-9D90-4C65-A08A-D1934A9CD57B}">
          <p14:sldIdLst>
            <p14:sldId id="358"/>
            <p14:sldId id="469"/>
            <p14:sldId id="261"/>
            <p14:sldId id="540"/>
            <p14:sldId id="297"/>
            <p14:sldId id="29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Muhamedov" initials="S" lastIdx="2" clrIdx="0">
    <p:extLst>
      <p:ext uri="{19B8F6BF-5375-455C-9EA6-DF929625EA0E}">
        <p15:presenceInfo xmlns:p15="http://schemas.microsoft.com/office/powerpoint/2012/main" userId="ShMuhamedov" providerId="None"/>
      </p:ext>
    </p:extLst>
  </p:cmAuthor>
  <p:cmAuthor id="2" name="Ahadbek Xaydarov" initials="AX" lastIdx="12" clrIdx="1">
    <p:extLst>
      <p:ext uri="{19B8F6BF-5375-455C-9EA6-DF929625EA0E}">
        <p15:presenceInfo xmlns:p15="http://schemas.microsoft.com/office/powerpoint/2012/main" userId="Ahadbek Xaydaro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0066FF"/>
    <a:srgbClr val="0241BE"/>
    <a:srgbClr val="65C1E1"/>
    <a:srgbClr val="00CC00"/>
    <a:srgbClr val="BDD6EE"/>
    <a:srgbClr val="FFCC00"/>
    <a:srgbClr val="FF9933"/>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74" autoAdjust="0"/>
  </p:normalViewPr>
  <p:slideViewPr>
    <p:cSldViewPr snapToGrid="0">
      <p:cViewPr>
        <p:scale>
          <a:sx n="125" d="100"/>
          <a:sy n="125" d="100"/>
        </p:scale>
        <p:origin x="-144" y="-420"/>
      </p:cViewPr>
      <p:guideLst>
        <p:guide orient="horz" pos="2160"/>
        <p:guide pos="3840"/>
      </p:guideLst>
    </p:cSldViewPr>
  </p:slideViewPr>
  <p:outlineViewPr>
    <p:cViewPr>
      <p:scale>
        <a:sx n="33" d="100"/>
        <a:sy n="33" d="100"/>
      </p:scale>
      <p:origin x="0" y="-5322"/>
    </p:cViewPr>
  </p:outlin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A4E2E761-049F-4CC0-8AC6-7C29FCEC037D}"/>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57F244D0-B4DB-44E5-BE8A-FBB3AEA7B7E8}"/>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FD4C9FF-6996-4AAA-883E-EACC03C94415}" type="datetimeFigureOut">
              <a:rPr lang="ru-RU" smtClean="0"/>
              <a:t>18.01.2024</a:t>
            </a:fld>
            <a:endParaRPr lang="ru-RU"/>
          </a:p>
        </p:txBody>
      </p:sp>
      <p:sp>
        <p:nvSpPr>
          <p:cNvPr id="4" name="Нижний колонтитул 3">
            <a:extLst>
              <a:ext uri="{FF2B5EF4-FFF2-40B4-BE49-F238E27FC236}">
                <a16:creationId xmlns:a16="http://schemas.microsoft.com/office/drawing/2014/main" id="{F9EA2319-E136-4951-BBC9-5753111DE653}"/>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A780FF4E-6690-4095-9BC7-9F59804BF568}"/>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F64FE83-A7A9-4464-A4E1-65FB122952FF}" type="slidenum">
              <a:rPr lang="ru-RU" smtClean="0"/>
              <a:t>‹#›</a:t>
            </a:fld>
            <a:endParaRPr lang="ru-RU"/>
          </a:p>
        </p:txBody>
      </p:sp>
    </p:spTree>
    <p:extLst>
      <p:ext uri="{BB962C8B-B14F-4D97-AF65-F5344CB8AC3E}">
        <p14:creationId xmlns:p14="http://schemas.microsoft.com/office/powerpoint/2010/main" val="14177992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8056"/>
          </a:xfrm>
          <a:prstGeom prst="rect">
            <a:avLst/>
          </a:prstGeom>
        </p:spPr>
        <p:txBody>
          <a:bodyPr vert="horz" lIns="91547" tIns="45774" rIns="91547" bIns="45774" rtlCol="0"/>
          <a:lstStyle>
            <a:lvl1pPr algn="l">
              <a:defRPr sz="1200"/>
            </a:lvl1pPr>
          </a:lstStyle>
          <a:p>
            <a:endParaRPr lang="ru-RU"/>
          </a:p>
        </p:txBody>
      </p:sp>
      <p:sp>
        <p:nvSpPr>
          <p:cNvPr id="3" name="Дата 2"/>
          <p:cNvSpPr>
            <a:spLocks noGrp="1"/>
          </p:cNvSpPr>
          <p:nvPr>
            <p:ph type="dt" idx="1"/>
          </p:nvPr>
        </p:nvSpPr>
        <p:spPr>
          <a:xfrm>
            <a:off x="3850443" y="0"/>
            <a:ext cx="2945659" cy="498056"/>
          </a:xfrm>
          <a:prstGeom prst="rect">
            <a:avLst/>
          </a:prstGeom>
        </p:spPr>
        <p:txBody>
          <a:bodyPr vert="horz" lIns="91547" tIns="45774" rIns="91547" bIns="45774" rtlCol="0"/>
          <a:lstStyle>
            <a:lvl1pPr algn="r">
              <a:defRPr sz="1200"/>
            </a:lvl1pPr>
          </a:lstStyle>
          <a:p>
            <a:fld id="{1B06AC7F-5A71-47E6-BBBA-775ECFF57FC4}" type="datetimeFigureOut">
              <a:rPr lang="ru-RU" smtClean="0"/>
              <a:t>18.01.2024</a:t>
            </a:fld>
            <a:endParaRPr lang="ru-RU"/>
          </a:p>
        </p:txBody>
      </p:sp>
      <p:sp>
        <p:nvSpPr>
          <p:cNvPr id="4" name="Образ слайда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547" tIns="45774" rIns="91547" bIns="45774" rtlCol="0" anchor="ctr"/>
          <a:lstStyle/>
          <a:p>
            <a:endParaRPr lang="ru-RU"/>
          </a:p>
        </p:txBody>
      </p:sp>
      <p:sp>
        <p:nvSpPr>
          <p:cNvPr id="5" name="Заметки 4"/>
          <p:cNvSpPr>
            <a:spLocks noGrp="1"/>
          </p:cNvSpPr>
          <p:nvPr>
            <p:ph type="body" sz="quarter" idx="3"/>
          </p:nvPr>
        </p:nvSpPr>
        <p:spPr>
          <a:xfrm>
            <a:off x="679768" y="4777195"/>
            <a:ext cx="5438140" cy="3908614"/>
          </a:xfrm>
          <a:prstGeom prst="rect">
            <a:avLst/>
          </a:prstGeom>
        </p:spPr>
        <p:txBody>
          <a:bodyPr vert="horz" lIns="91547" tIns="45774" rIns="91547" bIns="45774"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428584"/>
            <a:ext cx="2945659" cy="498055"/>
          </a:xfrm>
          <a:prstGeom prst="rect">
            <a:avLst/>
          </a:prstGeom>
        </p:spPr>
        <p:txBody>
          <a:bodyPr vert="horz" lIns="91547" tIns="45774" rIns="91547" bIns="45774"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547" tIns="45774" rIns="91547" bIns="45774" rtlCol="0" anchor="b"/>
          <a:lstStyle>
            <a:lvl1pPr algn="r">
              <a:defRPr sz="1200"/>
            </a:lvl1pPr>
          </a:lstStyle>
          <a:p>
            <a:fld id="{9C233C73-21B3-4C14-9A4B-B40D7BC745F6}" type="slidenum">
              <a:rPr lang="ru-RU" smtClean="0"/>
              <a:t>‹#›</a:t>
            </a:fld>
            <a:endParaRPr lang="ru-RU"/>
          </a:p>
        </p:txBody>
      </p:sp>
    </p:spTree>
    <p:extLst>
      <p:ext uri="{BB962C8B-B14F-4D97-AF65-F5344CB8AC3E}">
        <p14:creationId xmlns:p14="http://schemas.microsoft.com/office/powerpoint/2010/main" val="340074134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D082CB9-D33F-49AE-BA23-87ABB5B10FD2}" type="slidenum">
              <a:rPr lang="ru-RU" smtClean="0"/>
              <a:t>4</a:t>
            </a:fld>
            <a:endParaRPr lang="ru-RU" dirty="0"/>
          </a:p>
        </p:txBody>
      </p:sp>
    </p:spTree>
    <p:extLst>
      <p:ext uri="{BB962C8B-B14F-4D97-AF65-F5344CB8AC3E}">
        <p14:creationId xmlns:p14="http://schemas.microsoft.com/office/powerpoint/2010/main" val="178493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BC1488E2-4DFD-49EF-9AF9-9E2E68B163E2}" type="datetime1">
              <a:rPr lang="ru-RU" smtClean="0"/>
              <a:t>18.01.2024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3979843788"/>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3CA8F83-1D4A-4F16-A571-2BF45DA9E587}" type="datetime1">
              <a:rPr lang="ru-RU" smtClean="0"/>
              <a:t>18.01.2024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3306041611"/>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4112BB7-CFEA-4535-BCE8-4D0A2C8D3C12}" type="datetime1">
              <a:rPr lang="ru-RU" smtClean="0"/>
              <a:t>18.01.2024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3800902720"/>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037" name="think-cell Slide" r:id="rId4" imgW="473" imgH="470" progId="TCLayout.ActiveDocument.1">
                  <p:embed/>
                </p:oleObj>
              </mc:Choice>
              <mc:Fallback>
                <p:oleObj name="think-cell Slide" r:id="rId4" imgW="473" imgH="470" progId="TCLayout.ActiveDocument.1">
                  <p:embed/>
                  <p:pic>
                    <p:nvPicPr>
                      <p:cNvPr id="3" name="Object 2"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4" name="Текст 3">
            <a:extLst>
              <a:ext uri="{FF2B5EF4-FFF2-40B4-BE49-F238E27FC236}">
                <a16:creationId xmlns:a16="http://schemas.microsoft.com/office/drawing/2014/main" id="{C27AAB03-1672-A649-97B3-00FBFE7D83DE}"/>
              </a:ext>
            </a:extLst>
          </p:cNvPr>
          <p:cNvSpPr>
            <a:spLocks noGrp="1"/>
          </p:cNvSpPr>
          <p:nvPr>
            <p:ph type="body" sz="quarter" idx="12" hasCustomPrompt="1"/>
          </p:nvPr>
        </p:nvSpPr>
        <p:spPr>
          <a:xfrm>
            <a:off x="994833" y="6492240"/>
            <a:ext cx="10204452" cy="325120"/>
          </a:xfrm>
        </p:spPr>
        <p:txBody>
          <a:bodyPr>
            <a:noAutofit/>
          </a:bodyPr>
          <a:lstStyle>
            <a:lvl1pPr marL="0">
              <a:spcBef>
                <a:spcPts val="0"/>
              </a:spcBef>
              <a:spcAft>
                <a:spcPts val="0"/>
              </a:spcAft>
              <a:defRPr sz="800" b="0">
                <a:solidFill>
                  <a:schemeClr val="tx2"/>
                </a:solidFill>
              </a:defRPr>
            </a:lvl1pPr>
          </a:lstStyle>
          <a:p>
            <a:r>
              <a:rPr lang="ru-RU" dirty="0"/>
              <a:t>Примечание:</a:t>
            </a:r>
          </a:p>
          <a:p>
            <a:r>
              <a:rPr lang="ru-RU" dirty="0"/>
              <a:t>Источники:</a:t>
            </a:r>
          </a:p>
        </p:txBody>
      </p:sp>
      <p:sp>
        <p:nvSpPr>
          <p:cNvPr id="7" name="Title 6"/>
          <p:cNvSpPr>
            <a:spLocks noGrp="1"/>
          </p:cNvSpPr>
          <p:nvPr>
            <p:ph type="title"/>
          </p:nvPr>
        </p:nvSpPr>
        <p:spPr/>
        <p:txBody>
          <a:bodyPr/>
          <a:lstStyle/>
          <a:p>
            <a:r>
              <a:rPr lang="en-US"/>
              <a:t>Click to edit Master title style</a:t>
            </a:r>
          </a:p>
        </p:txBody>
      </p:sp>
      <p:sp>
        <p:nvSpPr>
          <p:cNvPr id="6" name="Text Placeholder 3"/>
          <p:cNvSpPr>
            <a:spLocks noGrp="1"/>
          </p:cNvSpPr>
          <p:nvPr>
            <p:ph type="body" sz="quarter" idx="4294967295" hasCustomPrompt="1"/>
          </p:nvPr>
        </p:nvSpPr>
        <p:spPr>
          <a:xfrm>
            <a:off x="995363" y="162561"/>
            <a:ext cx="9033127" cy="299408"/>
          </a:xfrm>
          <a:prstGeom prst="rect">
            <a:avLst/>
          </a:prstGeom>
        </p:spPr>
        <p:txBody>
          <a:bodyPr/>
          <a:lstStyle/>
          <a:p>
            <a:r>
              <a:rPr lang="ru-RU" dirty="0"/>
              <a:t>Малый бизнес и частное предпринимательство</a:t>
            </a:r>
          </a:p>
        </p:txBody>
      </p:sp>
    </p:spTree>
    <p:extLst>
      <p:ext uri="{BB962C8B-B14F-4D97-AF65-F5344CB8AC3E}">
        <p14:creationId xmlns:p14="http://schemas.microsoft.com/office/powerpoint/2010/main" val="2079985991"/>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4932594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86BAA6-1EDB-4107-815E-3393EC91D7FA}"/>
              </a:ext>
            </a:extLst>
          </p:cNvPr>
          <p:cNvSpPr>
            <a:spLocks noGrp="1"/>
          </p:cNvSpPr>
          <p:nvPr>
            <p:ph type="title"/>
          </p:nvPr>
        </p:nvSpPr>
        <p:spPr/>
        <p:txBody>
          <a:bodyPr/>
          <a:lstStyle/>
          <a:p>
            <a:r>
              <a:rPr lang="ru-RU" dirty="0"/>
              <a:t>Образец заголовка</a:t>
            </a:r>
          </a:p>
        </p:txBody>
      </p:sp>
      <p:sp>
        <p:nvSpPr>
          <p:cNvPr id="12" name="Текст 11">
            <a:extLst>
              <a:ext uri="{FF2B5EF4-FFF2-40B4-BE49-F238E27FC236}">
                <a16:creationId xmlns:a16="http://schemas.microsoft.com/office/drawing/2014/main" id="{86A00F4C-73D8-42AA-9B92-BC5B227BB31D}"/>
              </a:ext>
            </a:extLst>
          </p:cNvPr>
          <p:cNvSpPr>
            <a:spLocks noGrp="1"/>
          </p:cNvSpPr>
          <p:nvPr>
            <p:ph type="body" sz="quarter" idx="11"/>
          </p:nvPr>
        </p:nvSpPr>
        <p:spPr>
          <a:xfrm>
            <a:off x="601785" y="6597352"/>
            <a:ext cx="10013462" cy="145424"/>
          </a:xfrm>
          <a:prstGeom prst="rect">
            <a:avLst/>
          </a:prstGeom>
        </p:spPr>
        <p:txBody>
          <a:bodyPr wrap="square" lIns="0" tIns="0" bIns="0" anchor="b">
            <a:spAutoFit/>
          </a:bodyPr>
          <a:lstStyle>
            <a:lvl1pPr marL="0" indent="0">
              <a:buNone/>
              <a:defRPr sz="1050">
                <a:solidFill>
                  <a:schemeClr val="tx2"/>
                </a:solidFill>
                <a:latin typeface="+mn-lt"/>
                <a:ea typeface="Roboto Light" panose="02000000000000000000" pitchFamily="2" charset="0"/>
              </a:defRPr>
            </a:lvl1pPr>
          </a:lstStyle>
          <a:p>
            <a:pPr lvl="0"/>
            <a:endParaRPr lang="ru-RU" dirty="0"/>
          </a:p>
        </p:txBody>
      </p:sp>
      <p:sp>
        <p:nvSpPr>
          <p:cNvPr id="13" name="Номер слайда 12">
            <a:extLst>
              <a:ext uri="{FF2B5EF4-FFF2-40B4-BE49-F238E27FC236}">
                <a16:creationId xmlns:a16="http://schemas.microsoft.com/office/drawing/2014/main" id="{1C2DD5FE-BE3C-48D5-99A0-1E860350972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EB5B08-D44A-4CE7-8157-C7ABF944B7C2}" type="slidenum">
              <a:rPr kumimoji="0" lang="ru-RU" sz="1050" b="0" i="0" u="none" strike="noStrike" kern="1200" cap="none" spc="0" normalizeH="0" baseline="0" noProof="0">
                <a:ln>
                  <a:noFill/>
                </a:ln>
                <a:solidFill>
                  <a:srgbClr val="30333A">
                    <a:tint val="75000"/>
                  </a:srgbClr>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050" b="0" i="0" u="none" strike="noStrike" kern="1200" cap="none" spc="0" normalizeH="0" baseline="0" noProof="0">
              <a:ln>
                <a:noFill/>
              </a:ln>
              <a:solidFill>
                <a:srgbClr val="30333A">
                  <a:tint val="75000"/>
                </a:srgbClr>
              </a:solidFill>
              <a:effectLst/>
              <a:uLnTx/>
              <a:uFillTx/>
              <a:ea typeface="+mn-ea"/>
              <a:cs typeface="+mn-cs"/>
            </a:endParaRPr>
          </a:p>
        </p:txBody>
      </p:sp>
    </p:spTree>
    <p:extLst>
      <p:ext uri="{BB962C8B-B14F-4D97-AF65-F5344CB8AC3E}">
        <p14:creationId xmlns:p14="http://schemas.microsoft.com/office/powerpoint/2010/main" val="2489943253"/>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bg>
      <p:bgPr>
        <a:solidFill>
          <a:schemeClr val="accent1"/>
        </a:solidFill>
        <a:effectLst/>
      </p:bgPr>
    </p:bg>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C42E06D9-F719-4314-A326-FC20D29DAE2C}"/>
              </a:ext>
            </a:extLst>
          </p:cNvPr>
          <p:cNvSpPr/>
          <p:nvPr userDrawn="1"/>
        </p:nvSpPr>
        <p:spPr>
          <a:xfrm>
            <a:off x="9753600" y="5"/>
            <a:ext cx="2438400" cy="7241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ea typeface="+mn-ea"/>
              <a:cs typeface="+mn-cs"/>
            </a:endParaRPr>
          </a:p>
        </p:txBody>
      </p:sp>
      <p:sp>
        <p:nvSpPr>
          <p:cNvPr id="2" name="Заголовок 1">
            <a:extLst>
              <a:ext uri="{FF2B5EF4-FFF2-40B4-BE49-F238E27FC236}">
                <a16:creationId xmlns:a16="http://schemas.microsoft.com/office/drawing/2014/main" id="{A286BAA6-1EDB-4107-815E-3393EC91D7FA}"/>
              </a:ext>
            </a:extLst>
          </p:cNvPr>
          <p:cNvSpPr>
            <a:spLocks noGrp="1"/>
          </p:cNvSpPr>
          <p:nvPr>
            <p:ph type="title"/>
          </p:nvPr>
        </p:nvSpPr>
        <p:spPr/>
        <p:txBody>
          <a:bodyPr/>
          <a:lstStyle>
            <a:lvl1pPr>
              <a:defRPr>
                <a:solidFill>
                  <a:schemeClr val="bg1"/>
                </a:solidFill>
              </a:defRPr>
            </a:lvl1pPr>
          </a:lstStyle>
          <a:p>
            <a:r>
              <a:rPr lang="ru-RU"/>
              <a:t>Образец заголовка</a:t>
            </a:r>
          </a:p>
        </p:txBody>
      </p:sp>
      <p:sp>
        <p:nvSpPr>
          <p:cNvPr id="8" name="Текст 11">
            <a:extLst>
              <a:ext uri="{FF2B5EF4-FFF2-40B4-BE49-F238E27FC236}">
                <a16:creationId xmlns:a16="http://schemas.microsoft.com/office/drawing/2014/main" id="{ABC892BE-2E09-4F98-B1B0-B49817A9F029}"/>
              </a:ext>
            </a:extLst>
          </p:cNvPr>
          <p:cNvSpPr>
            <a:spLocks noGrp="1"/>
          </p:cNvSpPr>
          <p:nvPr>
            <p:ph type="body" sz="quarter" idx="11"/>
          </p:nvPr>
        </p:nvSpPr>
        <p:spPr>
          <a:xfrm>
            <a:off x="601785" y="6597352"/>
            <a:ext cx="10013462" cy="145424"/>
          </a:xfrm>
          <a:prstGeom prst="rect">
            <a:avLst/>
          </a:prstGeom>
        </p:spPr>
        <p:txBody>
          <a:bodyPr wrap="square" lIns="0" tIns="0" bIns="0" anchor="b">
            <a:spAutoFit/>
          </a:bodyPr>
          <a:lstStyle>
            <a:lvl1pPr marL="0" indent="0">
              <a:buNone/>
              <a:defRPr sz="1050">
                <a:solidFill>
                  <a:schemeClr val="bg1">
                    <a:alpha val="55000"/>
                  </a:schemeClr>
                </a:solidFill>
                <a:latin typeface="Roboto Light" panose="02000000000000000000" pitchFamily="2" charset="0"/>
                <a:ea typeface="Roboto Light" panose="02000000000000000000" pitchFamily="2" charset="0"/>
              </a:defRPr>
            </a:lvl1pPr>
          </a:lstStyle>
          <a:p>
            <a:pPr lvl="0"/>
            <a:endParaRPr lang="ru-RU" dirty="0"/>
          </a:p>
        </p:txBody>
      </p:sp>
      <p:sp>
        <p:nvSpPr>
          <p:cNvPr id="9" name="Номер слайда 8">
            <a:extLst>
              <a:ext uri="{FF2B5EF4-FFF2-40B4-BE49-F238E27FC236}">
                <a16:creationId xmlns:a16="http://schemas.microsoft.com/office/drawing/2014/main" id="{6CC25082-3413-41C1-92DE-DB489536409B}"/>
              </a:ext>
            </a:extLst>
          </p:cNvPr>
          <p:cNvSpPr>
            <a:spLocks noGrp="1"/>
          </p:cNvSpPr>
          <p:nvPr>
            <p:ph type="sldNum" sz="quarter" idx="12"/>
          </p:nvPr>
        </p:nvSpPr>
        <p:spPr/>
        <p:txBody>
          <a:bodyPr/>
          <a:lstStyle>
            <a:lvl1pPr>
              <a:defRPr>
                <a:solidFill>
                  <a:schemeClr val="bg1">
                    <a:alpha val="5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EB5B08-D44A-4CE7-8157-C7ABF944B7C2}" type="slidenum">
              <a:rPr kumimoji="0" lang="ru-RU" sz="1050" b="0" i="0" u="none" strike="noStrike" kern="1200" cap="none" spc="0" normalizeH="0" baseline="0" noProof="0" smtClean="0">
                <a:ln>
                  <a:noFill/>
                </a:ln>
                <a:solidFill>
                  <a:prstClr val="white">
                    <a:alpha val="55000"/>
                  </a:prstClr>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050" b="0" i="0" u="none" strike="noStrike" kern="1200" cap="none" spc="0" normalizeH="0" baseline="0" noProof="0">
              <a:ln>
                <a:noFill/>
              </a:ln>
              <a:solidFill>
                <a:prstClr val="white">
                  <a:alpha val="55000"/>
                </a:prstClr>
              </a:solidFill>
              <a:effectLst/>
              <a:uLnTx/>
              <a:uFillTx/>
              <a:ea typeface="+mn-ea"/>
              <a:cs typeface="+mn-cs"/>
            </a:endParaRPr>
          </a:p>
        </p:txBody>
      </p:sp>
      <p:grpSp>
        <p:nvGrpSpPr>
          <p:cNvPr id="10" name="Группа 9">
            <a:extLst>
              <a:ext uri="{FF2B5EF4-FFF2-40B4-BE49-F238E27FC236}">
                <a16:creationId xmlns:a16="http://schemas.microsoft.com/office/drawing/2014/main" id="{E31C271F-D690-4F8F-AD75-42576A18EE0A}"/>
              </a:ext>
            </a:extLst>
          </p:cNvPr>
          <p:cNvGrpSpPr/>
          <p:nvPr userDrawn="1"/>
        </p:nvGrpSpPr>
        <p:grpSpPr>
          <a:xfrm>
            <a:off x="10450587" y="162198"/>
            <a:ext cx="1282771" cy="342900"/>
            <a:chOff x="8277948" y="162198"/>
            <a:chExt cx="1282771" cy="342900"/>
          </a:xfrm>
        </p:grpSpPr>
        <p:pic>
          <p:nvPicPr>
            <p:cNvPr id="13" name="Picture 6" descr="http://abali.ru/wp-content/uploads/2014/04/gerb_uzbekistana.png">
              <a:extLst>
                <a:ext uri="{FF2B5EF4-FFF2-40B4-BE49-F238E27FC236}">
                  <a16:creationId xmlns:a16="http://schemas.microsoft.com/office/drawing/2014/main" id="{E0B981D5-CB6A-4E9A-8D8B-E5A9424FD6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77948" y="162198"/>
              <a:ext cx="337662" cy="3429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FDFEC734-49D7-4B0B-8BAD-EB7B158A7FC3}"/>
                </a:ext>
              </a:extLst>
            </p:cNvPr>
            <p:cNvSpPr txBox="1"/>
            <p:nvPr userDrawn="1"/>
          </p:nvSpPr>
          <p:spPr>
            <a:xfrm>
              <a:off x="8711803" y="172066"/>
              <a:ext cx="848916" cy="32316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ru-RU" sz="1050" b="0" i="0" u="none" strike="noStrike" kern="1200" cap="none" spc="0" normalizeH="0" baseline="0" noProof="0" dirty="0">
                  <a:ln>
                    <a:noFill/>
                  </a:ln>
                  <a:solidFill>
                    <a:prstClr val="white"/>
                  </a:solidFill>
                  <a:effectLst/>
                  <a:uLnTx/>
                  <a:uFillTx/>
                  <a:ea typeface="+mn-ea"/>
                  <a:cs typeface="+mn-cs"/>
                </a:rPr>
                <a:t>Республика Узбекистан</a:t>
              </a:r>
            </a:p>
          </p:txBody>
        </p:sp>
      </p:grpSp>
    </p:spTree>
    <p:extLst>
      <p:ext uri="{BB962C8B-B14F-4D97-AF65-F5344CB8AC3E}">
        <p14:creationId xmlns:p14="http://schemas.microsoft.com/office/powerpoint/2010/main" val="3831921764"/>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2_Пользовательский макет">
    <p:spTree>
      <p:nvGrpSpPr>
        <p:cNvPr id="1" name=""/>
        <p:cNvGrpSpPr/>
        <p:nvPr/>
      </p:nvGrpSpPr>
      <p:grpSpPr>
        <a:xfrm>
          <a:off x="0" y="0"/>
          <a:ext cx="0" cy="0"/>
          <a:chOff x="0" y="0"/>
          <a:chExt cx="0" cy="0"/>
        </a:xfrm>
      </p:grpSpPr>
      <p:sp>
        <p:nvSpPr>
          <p:cNvPr id="5" name="Рисунок 4">
            <a:extLst>
              <a:ext uri="{FF2B5EF4-FFF2-40B4-BE49-F238E27FC236}">
                <a16:creationId xmlns:a16="http://schemas.microsoft.com/office/drawing/2014/main" id="{41ED776B-7011-4AF2-B79B-D259BDD5F606}"/>
              </a:ext>
            </a:extLst>
          </p:cNvPr>
          <p:cNvSpPr>
            <a:spLocks noGrp="1"/>
          </p:cNvSpPr>
          <p:nvPr>
            <p:ph type="pic" sz="quarter" idx="10"/>
          </p:nvPr>
        </p:nvSpPr>
        <p:spPr>
          <a:xfrm>
            <a:off x="0" y="0"/>
            <a:ext cx="12192000" cy="6858000"/>
          </a:xfrm>
          <a:prstGeom prst="rect">
            <a:avLst/>
          </a:prstGeom>
        </p:spPr>
        <p:txBody>
          <a:bodyPr/>
          <a:lstStyle>
            <a:lvl1pPr>
              <a:defRPr>
                <a:noFill/>
              </a:defRPr>
            </a:lvl1pPr>
          </a:lstStyle>
          <a:p>
            <a:endParaRPr lang="ru-RU"/>
          </a:p>
        </p:txBody>
      </p:sp>
    </p:spTree>
    <p:extLst>
      <p:ext uri="{BB962C8B-B14F-4D97-AF65-F5344CB8AC3E}">
        <p14:creationId xmlns:p14="http://schemas.microsoft.com/office/powerpoint/2010/main" val="61996169"/>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Пользовательский макет">
    <p:spTree>
      <p:nvGrpSpPr>
        <p:cNvPr id="1" name=""/>
        <p:cNvGrpSpPr/>
        <p:nvPr/>
      </p:nvGrpSpPr>
      <p:grpSpPr>
        <a:xfrm>
          <a:off x="0" y="0"/>
          <a:ext cx="0" cy="0"/>
          <a:chOff x="0" y="0"/>
          <a:chExt cx="0" cy="0"/>
        </a:xfrm>
      </p:grpSpPr>
    </p:spTree>
    <p:extLst>
      <p:ext uri="{BB962C8B-B14F-4D97-AF65-F5344CB8AC3E}">
        <p14:creationId xmlns:p14="http://schemas.microsoft.com/office/powerpoint/2010/main" val="661396869"/>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3_Пользовательский макет">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104412"/>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Вертикальный заголовок и текст">
    <p:spTree>
      <p:nvGrpSpPr>
        <p:cNvPr id="1" name=""/>
        <p:cNvGrpSpPr/>
        <p:nvPr/>
      </p:nvGrpSpPr>
      <p:grpSpPr>
        <a:xfrm>
          <a:off x="0" y="0"/>
          <a:ext cx="0" cy="0"/>
          <a:chOff x="0" y="0"/>
          <a:chExt cx="0" cy="0"/>
        </a:xfrm>
      </p:grpSpPr>
      <p:pic>
        <p:nvPicPr>
          <p:cNvPr id="16" name="Рисунок 15">
            <a:extLst>
              <a:ext uri="{FF2B5EF4-FFF2-40B4-BE49-F238E27FC236}">
                <a16:creationId xmlns:a16="http://schemas.microsoft.com/office/drawing/2014/main" id="{C1D29629-B8F3-42C3-8B38-789A3CBC9741}"/>
              </a:ext>
            </a:extLst>
          </p:cNvPr>
          <p:cNvPicPr>
            <a:picLocks noChangeAspect="1"/>
          </p:cNvPicPr>
          <p:nvPr userDrawn="1"/>
        </p:nvPicPr>
        <p:blipFill>
          <a:blip r:embed="rId2"/>
          <a:stretch>
            <a:fillRect/>
          </a:stretch>
        </p:blipFill>
        <p:spPr>
          <a:xfrm>
            <a:off x="601663" y="876300"/>
            <a:ext cx="5150454" cy="3334562"/>
          </a:xfrm>
          <a:prstGeom prst="rect">
            <a:avLst/>
          </a:prstGeom>
          <a:ln>
            <a:solidFill>
              <a:schemeClr val="bg1">
                <a:lumMod val="85000"/>
              </a:schemeClr>
            </a:solidFill>
          </a:ln>
        </p:spPr>
      </p:pic>
      <p:pic>
        <p:nvPicPr>
          <p:cNvPr id="17" name="Рисунок 16">
            <a:extLst>
              <a:ext uri="{FF2B5EF4-FFF2-40B4-BE49-F238E27FC236}">
                <a16:creationId xmlns:a16="http://schemas.microsoft.com/office/drawing/2014/main" id="{9E167CDF-4277-403A-858F-67D0943E9D95}"/>
              </a:ext>
            </a:extLst>
          </p:cNvPr>
          <p:cNvPicPr>
            <a:picLocks noChangeAspect="1"/>
          </p:cNvPicPr>
          <p:nvPr userDrawn="1"/>
        </p:nvPicPr>
        <p:blipFill>
          <a:blip r:embed="rId3" cstate="print"/>
          <a:stretch>
            <a:fillRect/>
          </a:stretch>
        </p:blipFill>
        <p:spPr>
          <a:xfrm>
            <a:off x="601663" y="4320324"/>
            <a:ext cx="5150454" cy="1903901"/>
          </a:xfrm>
          <a:prstGeom prst="rect">
            <a:avLst/>
          </a:prstGeom>
          <a:ln>
            <a:solidFill>
              <a:schemeClr val="bg1">
                <a:lumMod val="85000"/>
              </a:schemeClr>
            </a:solidFill>
          </a:ln>
        </p:spPr>
      </p:pic>
      <p:pic>
        <p:nvPicPr>
          <p:cNvPr id="18" name="Рисунок 17">
            <a:extLst>
              <a:ext uri="{FF2B5EF4-FFF2-40B4-BE49-F238E27FC236}">
                <a16:creationId xmlns:a16="http://schemas.microsoft.com/office/drawing/2014/main" id="{047424EB-7692-4046-828E-C96DCF3603F1}"/>
              </a:ext>
            </a:extLst>
          </p:cNvPr>
          <p:cNvPicPr>
            <a:picLocks noChangeAspect="1"/>
          </p:cNvPicPr>
          <p:nvPr userDrawn="1"/>
        </p:nvPicPr>
        <p:blipFill rotWithShape="1">
          <a:blip r:embed="rId4"/>
          <a:srcRect t="2594" b="2594"/>
          <a:stretch/>
        </p:blipFill>
        <p:spPr>
          <a:xfrm>
            <a:off x="6197108" y="1701310"/>
            <a:ext cx="3332655" cy="2512019"/>
          </a:xfrm>
          <a:prstGeom prst="rect">
            <a:avLst/>
          </a:prstGeom>
          <a:ln>
            <a:solidFill>
              <a:schemeClr val="bg1">
                <a:lumMod val="85000"/>
              </a:schemeClr>
            </a:solidFill>
          </a:ln>
        </p:spPr>
      </p:pic>
      <p:pic>
        <p:nvPicPr>
          <p:cNvPr id="19" name="Рисунок 18">
            <a:extLst>
              <a:ext uri="{FF2B5EF4-FFF2-40B4-BE49-F238E27FC236}">
                <a16:creationId xmlns:a16="http://schemas.microsoft.com/office/drawing/2014/main" id="{D02D1536-DD84-45DE-9D2E-1E24DD6D4815}"/>
              </a:ext>
            </a:extLst>
          </p:cNvPr>
          <p:cNvPicPr>
            <a:picLocks noChangeAspect="1"/>
          </p:cNvPicPr>
          <p:nvPr userDrawn="1"/>
        </p:nvPicPr>
        <p:blipFill>
          <a:blip r:embed="rId5" cstate="print"/>
          <a:stretch>
            <a:fillRect/>
          </a:stretch>
        </p:blipFill>
        <p:spPr>
          <a:xfrm>
            <a:off x="6197108" y="4320323"/>
            <a:ext cx="3332655" cy="1903902"/>
          </a:xfrm>
          <a:prstGeom prst="rect">
            <a:avLst/>
          </a:prstGeom>
          <a:ln>
            <a:solidFill>
              <a:schemeClr val="bg1">
                <a:lumMod val="85000"/>
              </a:schemeClr>
            </a:solidFill>
          </a:ln>
        </p:spPr>
      </p:pic>
      <p:sp>
        <p:nvSpPr>
          <p:cNvPr id="20" name="Прямоугольник 19">
            <a:extLst>
              <a:ext uri="{FF2B5EF4-FFF2-40B4-BE49-F238E27FC236}">
                <a16:creationId xmlns:a16="http://schemas.microsoft.com/office/drawing/2014/main" id="{4E09A9C3-60CE-4B7A-ADD6-086265AA11F7}"/>
              </a:ext>
            </a:extLst>
          </p:cNvPr>
          <p:cNvSpPr/>
          <p:nvPr userDrawn="1"/>
        </p:nvSpPr>
        <p:spPr>
          <a:xfrm>
            <a:off x="7479854" y="876299"/>
            <a:ext cx="339578" cy="725061"/>
          </a:xfrm>
          <a:prstGeom prst="rect">
            <a:avLst/>
          </a:prstGeom>
          <a:solidFill>
            <a:srgbClr val="135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85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156</a:t>
            </a:r>
          </a:p>
        </p:txBody>
      </p:sp>
      <p:sp>
        <p:nvSpPr>
          <p:cNvPr id="21" name="Прямоугольник 20">
            <a:extLst>
              <a:ext uri="{FF2B5EF4-FFF2-40B4-BE49-F238E27FC236}">
                <a16:creationId xmlns:a16="http://schemas.microsoft.com/office/drawing/2014/main" id="{6487957B-E560-4DE7-BDAB-1CD3B5529EA2}"/>
              </a:ext>
            </a:extLst>
          </p:cNvPr>
          <p:cNvSpPr/>
          <p:nvPr userDrawn="1"/>
        </p:nvSpPr>
        <p:spPr>
          <a:xfrm>
            <a:off x="7907436" y="876299"/>
            <a:ext cx="339578" cy="725061"/>
          </a:xfrm>
          <a:prstGeom prst="rect">
            <a:avLst/>
          </a:prstGeom>
          <a:solidFill>
            <a:srgbClr val="239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35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154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217</a:t>
            </a:r>
          </a:p>
        </p:txBody>
      </p:sp>
      <p:sp>
        <p:nvSpPr>
          <p:cNvPr id="22" name="Прямоугольник 21">
            <a:extLst>
              <a:ext uri="{FF2B5EF4-FFF2-40B4-BE49-F238E27FC236}">
                <a16:creationId xmlns:a16="http://schemas.microsoft.com/office/drawing/2014/main" id="{0209EAD9-EB99-41E7-B602-2AFB9DE43101}"/>
              </a:ext>
            </a:extLst>
          </p:cNvPr>
          <p:cNvSpPr/>
          <p:nvPr userDrawn="1"/>
        </p:nvSpPr>
        <p:spPr>
          <a:xfrm>
            <a:off x="6624690" y="876299"/>
            <a:ext cx="339578" cy="725061"/>
          </a:xfrm>
          <a:prstGeom prst="rect">
            <a:avLst/>
          </a:prstGeom>
          <a:solidFill>
            <a:srgbClr val="8C9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140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152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166</a:t>
            </a:r>
          </a:p>
        </p:txBody>
      </p:sp>
      <p:sp>
        <p:nvSpPr>
          <p:cNvPr id="23" name="Прямоугольник 22">
            <a:extLst>
              <a:ext uri="{FF2B5EF4-FFF2-40B4-BE49-F238E27FC236}">
                <a16:creationId xmlns:a16="http://schemas.microsoft.com/office/drawing/2014/main" id="{4A548C9D-D3F0-4DF7-86DE-E4D15AF95564}"/>
              </a:ext>
            </a:extLst>
          </p:cNvPr>
          <p:cNvSpPr/>
          <p:nvPr userDrawn="1"/>
        </p:nvSpPr>
        <p:spPr>
          <a:xfrm>
            <a:off x="7052272" y="876299"/>
            <a:ext cx="339578" cy="725061"/>
          </a:xfrm>
          <a:prstGeom prst="rect">
            <a:avLst/>
          </a:prstGeom>
          <a:solidFill>
            <a:srgbClr val="CC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srgbClr val="30333A"/>
                </a:solidFill>
                <a:effectLst/>
                <a:uLnTx/>
                <a:uFillTx/>
                <a:ea typeface="Roboto Light" panose="02000000000000000000" pitchFamily="2" charset="0"/>
                <a:cs typeface="+mn-cs"/>
              </a:rPr>
              <a:t>204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srgbClr val="30333A"/>
                </a:solidFill>
                <a:effectLst/>
                <a:uLnTx/>
                <a:uFillTx/>
                <a:ea typeface="Roboto Light" panose="02000000000000000000" pitchFamily="2" charset="0"/>
                <a:cs typeface="+mn-cs"/>
              </a:rPr>
              <a:t>221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srgbClr val="30333A"/>
                </a:solidFill>
                <a:effectLst/>
                <a:uLnTx/>
                <a:uFillTx/>
                <a:ea typeface="Roboto Light" panose="02000000000000000000" pitchFamily="2" charset="0"/>
                <a:cs typeface="+mn-cs"/>
              </a:rPr>
              <a:t>235</a:t>
            </a:r>
          </a:p>
        </p:txBody>
      </p:sp>
      <p:sp>
        <p:nvSpPr>
          <p:cNvPr id="24" name="Прямоугольник 23">
            <a:extLst>
              <a:ext uri="{FF2B5EF4-FFF2-40B4-BE49-F238E27FC236}">
                <a16:creationId xmlns:a16="http://schemas.microsoft.com/office/drawing/2014/main" id="{8CC185B2-DCD8-4FF3-84F3-6DD3A5582BA5}"/>
              </a:ext>
            </a:extLst>
          </p:cNvPr>
          <p:cNvSpPr/>
          <p:nvPr userDrawn="1"/>
        </p:nvSpPr>
        <p:spPr>
          <a:xfrm>
            <a:off x="6197108" y="876299"/>
            <a:ext cx="339578" cy="725061"/>
          </a:xfrm>
          <a:prstGeom prst="rect">
            <a:avLst/>
          </a:prstGeom>
          <a:solidFill>
            <a:srgbClr val="3033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48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51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700" b="0" i="0" u="none" strike="noStrike" kern="1200" cap="none" spc="0" normalizeH="0" baseline="0" noProof="0" dirty="0">
                <a:ln>
                  <a:noFill/>
                </a:ln>
                <a:solidFill>
                  <a:prstClr val="white"/>
                </a:solidFill>
                <a:effectLst/>
                <a:uLnTx/>
                <a:uFillTx/>
                <a:ea typeface="Roboto Light" panose="02000000000000000000" pitchFamily="2" charset="0"/>
                <a:cs typeface="+mn-cs"/>
              </a:rPr>
              <a:t>58</a:t>
            </a:r>
          </a:p>
        </p:txBody>
      </p:sp>
      <p:sp>
        <p:nvSpPr>
          <p:cNvPr id="25" name="Прямоугольник 24">
            <a:extLst>
              <a:ext uri="{FF2B5EF4-FFF2-40B4-BE49-F238E27FC236}">
                <a16:creationId xmlns:a16="http://schemas.microsoft.com/office/drawing/2014/main" id="{475AFD01-7020-484F-BF2B-364DC92BB375}"/>
              </a:ext>
            </a:extLst>
          </p:cNvPr>
          <p:cNvSpPr/>
          <p:nvPr userDrawn="1"/>
        </p:nvSpPr>
        <p:spPr>
          <a:xfrm>
            <a:off x="8762600" y="876299"/>
            <a:ext cx="339578" cy="725061"/>
          </a:xfrm>
          <a:prstGeom prst="rect">
            <a:avLst/>
          </a:prstGeom>
          <a:solidFill>
            <a:srgbClr val="1FB5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white"/>
                </a:solidFill>
                <a:effectLst/>
                <a:uLnTx/>
                <a:uFillTx/>
                <a:latin typeface="Roboto Light"/>
                <a:ea typeface="+mn-ea"/>
                <a:cs typeface="+mn-cs"/>
              </a:rPr>
              <a:t>31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white"/>
                </a:solidFill>
                <a:effectLst/>
                <a:uLnTx/>
                <a:uFillTx/>
                <a:latin typeface="Roboto Light"/>
                <a:ea typeface="+mn-ea"/>
                <a:cs typeface="+mn-cs"/>
              </a:rPr>
              <a:t>181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white"/>
                </a:solidFill>
                <a:effectLst/>
                <a:uLnTx/>
                <a:uFillTx/>
                <a:latin typeface="Roboto Light"/>
                <a:ea typeface="+mn-ea"/>
                <a:cs typeface="+mn-cs"/>
              </a:rPr>
              <a:t>58</a:t>
            </a:r>
            <a:endParaRPr kumimoji="0" lang="ru-RU" sz="700" b="0" i="0" u="none" strike="noStrike" kern="1200" cap="none" spc="0" normalizeH="0" baseline="0" noProof="0" dirty="0">
              <a:ln>
                <a:noFill/>
              </a:ln>
              <a:solidFill>
                <a:prstClr val="white"/>
              </a:solidFill>
              <a:effectLst/>
              <a:uLnTx/>
              <a:uFillTx/>
              <a:ea typeface="+mn-ea"/>
              <a:cs typeface="+mn-cs"/>
            </a:endParaRPr>
          </a:p>
        </p:txBody>
      </p:sp>
      <p:sp>
        <p:nvSpPr>
          <p:cNvPr id="26" name="Прямоугольник 25">
            <a:extLst>
              <a:ext uri="{FF2B5EF4-FFF2-40B4-BE49-F238E27FC236}">
                <a16:creationId xmlns:a16="http://schemas.microsoft.com/office/drawing/2014/main" id="{5B58BF03-4E4D-40F8-9BCD-A5AF3AE8A145}"/>
              </a:ext>
            </a:extLst>
          </p:cNvPr>
          <p:cNvSpPr/>
          <p:nvPr userDrawn="1"/>
        </p:nvSpPr>
        <p:spPr>
          <a:xfrm>
            <a:off x="8335018" y="876299"/>
            <a:ext cx="339578" cy="725061"/>
          </a:xfrm>
          <a:prstGeom prst="rect">
            <a:avLst/>
          </a:prstGeom>
          <a:solidFill>
            <a:srgbClr val="0099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white"/>
                </a:solidFill>
                <a:effectLst/>
                <a:uLnTx/>
                <a:uFillTx/>
                <a:latin typeface="Roboto Light"/>
                <a:ea typeface="+mn-ea"/>
                <a:cs typeface="+mn-cs"/>
              </a:rPr>
              <a:t>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white"/>
                </a:solidFill>
                <a:effectLst/>
                <a:uLnTx/>
                <a:uFillTx/>
                <a:latin typeface="Roboto Light"/>
                <a:ea typeface="+mn-ea"/>
                <a:cs typeface="+mn-cs"/>
              </a:rPr>
              <a:t>153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white"/>
                </a:solidFill>
                <a:effectLst/>
                <a:uLnTx/>
                <a:uFillTx/>
                <a:latin typeface="Roboto Light"/>
                <a:ea typeface="+mn-ea"/>
                <a:cs typeface="+mn-cs"/>
              </a:rPr>
              <a:t>181</a:t>
            </a:r>
            <a:endParaRPr kumimoji="0" lang="ru-RU" sz="700" b="0" i="0" u="none" strike="noStrike" kern="1200" cap="none" spc="0" normalizeH="0" baseline="0" noProof="0" dirty="0">
              <a:ln>
                <a:noFill/>
              </a:ln>
              <a:solidFill>
                <a:prstClr val="white"/>
              </a:solidFill>
              <a:effectLst/>
              <a:uLnTx/>
              <a:uFillTx/>
              <a:ea typeface="+mn-ea"/>
              <a:cs typeface="+mn-cs"/>
            </a:endParaRPr>
          </a:p>
        </p:txBody>
      </p:sp>
      <p:sp>
        <p:nvSpPr>
          <p:cNvPr id="27" name="Прямоугольник 26">
            <a:extLst>
              <a:ext uri="{FF2B5EF4-FFF2-40B4-BE49-F238E27FC236}">
                <a16:creationId xmlns:a16="http://schemas.microsoft.com/office/drawing/2014/main" id="{F27BF55C-8DB7-468B-A616-07CEA8ABAD7D}"/>
              </a:ext>
            </a:extLst>
          </p:cNvPr>
          <p:cNvSpPr/>
          <p:nvPr userDrawn="1"/>
        </p:nvSpPr>
        <p:spPr>
          <a:xfrm>
            <a:off x="9190185" y="876299"/>
            <a:ext cx="339578" cy="725061"/>
          </a:xfrm>
          <a:prstGeom prst="rect">
            <a:avLst/>
          </a:prstGeom>
          <a:solidFill>
            <a:srgbClr val="DF081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white"/>
                </a:solidFill>
                <a:effectLst/>
                <a:uLnTx/>
                <a:uFillTx/>
                <a:latin typeface="Roboto Light"/>
                <a:ea typeface="+mn-ea"/>
                <a:cs typeface="+mn-cs"/>
              </a:rPr>
              <a:t>223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white"/>
                </a:solidFill>
                <a:effectLst/>
                <a:uLnTx/>
                <a:uFillTx/>
                <a:latin typeface="Roboto Light"/>
                <a:ea typeface="+mn-ea"/>
                <a:cs typeface="+mn-cs"/>
              </a:rPr>
              <a:t>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white"/>
                </a:solidFill>
                <a:effectLst/>
                <a:uLnTx/>
                <a:uFillTx/>
                <a:latin typeface="Roboto Light"/>
                <a:ea typeface="+mn-ea"/>
                <a:cs typeface="+mn-cs"/>
              </a:rPr>
              <a:t>31</a:t>
            </a:r>
            <a:endParaRPr kumimoji="0" lang="ru-RU" sz="700" b="0" i="0" u="none" strike="noStrike" kern="1200" cap="none" spc="0" normalizeH="0" baseline="0" noProof="0" dirty="0">
              <a:ln>
                <a:noFill/>
              </a:ln>
              <a:solidFill>
                <a:prstClr val="white"/>
              </a:solidFill>
              <a:effectLst/>
              <a:uLnTx/>
              <a:uFillTx/>
              <a:ea typeface="+mn-ea"/>
              <a:cs typeface="+mn-cs"/>
            </a:endParaRPr>
          </a:p>
        </p:txBody>
      </p:sp>
    </p:spTree>
    <p:extLst>
      <p:ext uri="{BB962C8B-B14F-4D97-AF65-F5344CB8AC3E}">
        <p14:creationId xmlns:p14="http://schemas.microsoft.com/office/powerpoint/2010/main" val="2397174247"/>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77BFFB2-6FBA-4521-998F-57D504C3ACBF}" type="datetime1">
              <a:rPr lang="ru-RU" smtClean="0"/>
              <a:t>18.01.2024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3147321488"/>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86BAA6-1EDB-4107-815E-3393EC91D7FA}"/>
              </a:ext>
            </a:extLst>
          </p:cNvPr>
          <p:cNvSpPr>
            <a:spLocks noGrp="1"/>
          </p:cNvSpPr>
          <p:nvPr>
            <p:ph type="title" hasCustomPrompt="1"/>
          </p:nvPr>
        </p:nvSpPr>
        <p:spPr>
          <a:xfrm>
            <a:off x="601785" y="164258"/>
            <a:ext cx="9074581" cy="615553"/>
          </a:xfrm>
        </p:spPr>
        <p:txBody>
          <a:bodyPr/>
          <a:lstStyle>
            <a:lvl1pPr>
              <a:defRPr/>
            </a:lvl1pPr>
          </a:lstStyle>
          <a:p>
            <a:r>
              <a:rPr lang="ru-RU" dirty="0"/>
              <a:t>Образец заголовка</a:t>
            </a:r>
            <a:r>
              <a:rPr lang="en-US" dirty="0"/>
              <a:t/>
            </a:r>
            <a:br>
              <a:rPr lang="en-US" dirty="0"/>
            </a:br>
            <a:r>
              <a:rPr lang="ru-RU" dirty="0"/>
              <a:t>вторая</a:t>
            </a:r>
          </a:p>
        </p:txBody>
      </p:sp>
      <p:sp>
        <p:nvSpPr>
          <p:cNvPr id="12" name="Текст 11">
            <a:extLst>
              <a:ext uri="{FF2B5EF4-FFF2-40B4-BE49-F238E27FC236}">
                <a16:creationId xmlns:a16="http://schemas.microsoft.com/office/drawing/2014/main" id="{86A00F4C-73D8-42AA-9B92-BC5B227BB31D}"/>
              </a:ext>
            </a:extLst>
          </p:cNvPr>
          <p:cNvSpPr>
            <a:spLocks noGrp="1"/>
          </p:cNvSpPr>
          <p:nvPr>
            <p:ph type="body" sz="quarter" idx="11"/>
          </p:nvPr>
        </p:nvSpPr>
        <p:spPr>
          <a:xfrm>
            <a:off x="601785" y="6597352"/>
            <a:ext cx="10013462" cy="145424"/>
          </a:xfrm>
          <a:prstGeom prst="rect">
            <a:avLst/>
          </a:prstGeom>
        </p:spPr>
        <p:txBody>
          <a:bodyPr wrap="square" lIns="0" tIns="0" bIns="0" anchor="b">
            <a:spAutoFit/>
          </a:bodyPr>
          <a:lstStyle>
            <a:lvl1pPr marL="0" indent="0">
              <a:buNone/>
              <a:defRPr sz="1050">
                <a:solidFill>
                  <a:schemeClr val="tx2"/>
                </a:solidFill>
                <a:latin typeface="+mn-lt"/>
                <a:ea typeface="Baskerville Old Face" panose="02020602080505020303" pitchFamily="18" charset="0"/>
              </a:defRPr>
            </a:lvl1pPr>
          </a:lstStyle>
          <a:p>
            <a:pPr lvl="0"/>
            <a:endParaRPr lang="ru-RU" dirty="0"/>
          </a:p>
        </p:txBody>
      </p:sp>
      <p:sp>
        <p:nvSpPr>
          <p:cNvPr id="13" name="Номер слайда 12">
            <a:extLst>
              <a:ext uri="{FF2B5EF4-FFF2-40B4-BE49-F238E27FC236}">
                <a16:creationId xmlns:a16="http://schemas.microsoft.com/office/drawing/2014/main" id="{1C2DD5FE-BE3C-48D5-99A0-1E8603509726}"/>
              </a:ext>
            </a:extLst>
          </p:cNvPr>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EB5B08-D44A-4CE7-8157-C7ABF944B7C2}" type="slidenum">
              <a:rPr kumimoji="0" lang="ru-RU" sz="1050" b="0" i="0" u="none" strike="noStrike" kern="1200" cap="none" spc="0" normalizeH="0" baseline="0" noProof="0" smtClean="0">
                <a:ln>
                  <a:noFill/>
                </a:ln>
                <a:solidFill>
                  <a:srgbClr val="30333A">
                    <a:tint val="75000"/>
                  </a:srgbClr>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050" b="0" i="0" u="none" strike="noStrike" kern="1200" cap="none" spc="0" normalizeH="0" baseline="0" noProof="0" dirty="0">
              <a:ln>
                <a:noFill/>
              </a:ln>
              <a:solidFill>
                <a:srgbClr val="30333A">
                  <a:tint val="75000"/>
                </a:srgbClr>
              </a:solidFill>
              <a:effectLst/>
              <a:uLnTx/>
              <a:uFillTx/>
              <a:ea typeface="+mn-ea"/>
              <a:cs typeface="+mn-cs"/>
            </a:endParaRPr>
          </a:p>
        </p:txBody>
      </p:sp>
      <p:cxnSp>
        <p:nvCxnSpPr>
          <p:cNvPr id="5" name="Прямая соединительная линия 4">
            <a:extLst>
              <a:ext uri="{FF2B5EF4-FFF2-40B4-BE49-F238E27FC236}">
                <a16:creationId xmlns:a16="http://schemas.microsoft.com/office/drawing/2014/main" id="{D3E53CB5-EF37-40E2-8DA7-B1DE06676118}"/>
              </a:ext>
            </a:extLst>
          </p:cNvPr>
          <p:cNvCxnSpPr>
            <a:cxnSpLocks/>
          </p:cNvCxnSpPr>
          <p:nvPr userDrawn="1"/>
        </p:nvCxnSpPr>
        <p:spPr>
          <a:xfrm>
            <a:off x="438122" y="1"/>
            <a:ext cx="0" cy="82475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887876"/>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7169CEB-5D8F-439A-8145-AF3E971BB8C4}" type="datetime1">
              <a:rPr lang="ru-RU" smtClean="0"/>
              <a:t>18.01.2024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1504959341"/>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67530E4-C708-4090-9D60-DF819BF77EED}" type="datetime1">
              <a:rPr lang="ru-RU" smtClean="0"/>
              <a:t>18.01.2024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3537311417"/>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0945CE4-BF65-406F-9FF2-98BC677ACDBF}" type="datetime1">
              <a:rPr lang="ru-RU" smtClean="0"/>
              <a:t>18.01.2024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3571127386"/>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5CD3FA5-1AF8-49A1-941E-DD3388A61B79}" type="datetime1">
              <a:rPr lang="ru-RU" smtClean="0"/>
              <a:t>18.01.2024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2546248626"/>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6DA866-E908-4A1C-B2E8-86AC82D78230}" type="datetime1">
              <a:rPr lang="ru-RU" smtClean="0"/>
              <a:t>18.01.2024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2179739364"/>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584EDBF8-E81C-409D-A176-F60B8367B19F}" type="datetime1">
              <a:rPr lang="ru-RU" smtClean="0"/>
              <a:t>18.01.2024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1424604073"/>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2C210B0-B983-43C7-B5F1-43DEA28752E4}" type="datetime1">
              <a:rPr lang="ru-RU" smtClean="0"/>
              <a:t>18.01.2024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140FEA-579A-4EB1-AD45-B0035480E89F}" type="slidenum">
              <a:rPr lang="ru-RU" smtClean="0"/>
              <a:t>‹#›</a:t>
            </a:fld>
            <a:endParaRPr lang="ru-RU"/>
          </a:p>
        </p:txBody>
      </p:sp>
    </p:spTree>
    <p:extLst>
      <p:ext uri="{BB962C8B-B14F-4D97-AF65-F5344CB8AC3E}">
        <p14:creationId xmlns:p14="http://schemas.microsoft.com/office/powerpoint/2010/main" val="2135766208"/>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5275E-00C8-40AF-8AD4-4C375C32B766}" type="datetime1">
              <a:rPr lang="ru-RU" smtClean="0"/>
              <a:t>18.01.2024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40FEA-579A-4EB1-AD45-B0035480E89F}" type="slidenum">
              <a:rPr lang="ru-RU" smtClean="0"/>
              <a:t>‹#›</a:t>
            </a:fld>
            <a:endParaRPr lang="ru-RU"/>
          </a:p>
        </p:txBody>
      </p:sp>
    </p:spTree>
    <p:extLst>
      <p:ext uri="{BB962C8B-B14F-4D97-AF65-F5344CB8AC3E}">
        <p14:creationId xmlns:p14="http://schemas.microsoft.com/office/powerpoint/2010/main" val="2572055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1" r:id="rId12"/>
    <p:sldLayoutId id="2147483682" r:id="rId13"/>
  </p:sldLayoutIdLst>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667A2F10-ED00-4C58-AF7F-DA76D30957A4}"/>
              </a:ext>
            </a:extLst>
          </p:cNvPr>
          <p:cNvSpPr>
            <a:spLocks noGrp="1"/>
          </p:cNvSpPr>
          <p:nvPr>
            <p:ph type="sldNum" sz="quarter" idx="4"/>
          </p:nvPr>
        </p:nvSpPr>
        <p:spPr>
          <a:xfrm>
            <a:off x="10940561" y="6610350"/>
            <a:ext cx="649654" cy="159656"/>
          </a:xfrm>
          <a:prstGeom prst="rect">
            <a:avLst/>
          </a:prstGeom>
        </p:spPr>
        <p:txBody>
          <a:bodyPr vert="horz" lIns="91440" tIns="0" rIns="0" bIns="0" rtlCol="0" anchor="b"/>
          <a:lstStyle>
            <a:lvl1pPr>
              <a:defRPr lang="ru-RU" sz="1050" smtClean="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EB5B08-D44A-4CE7-8157-C7ABF944B7C2}" type="slidenum">
              <a:rPr kumimoji="0" lang="ru-RU" sz="1050" b="0" i="0" u="none" strike="noStrike" kern="1200" cap="none" spc="0" normalizeH="0" baseline="0" noProof="0">
                <a:ln>
                  <a:noFill/>
                </a:ln>
                <a:solidFill>
                  <a:srgbClr val="30333A">
                    <a:tint val="75000"/>
                  </a:srgbClr>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050" b="0" i="0" u="none" strike="noStrike" kern="1200" cap="none" spc="0" normalizeH="0" baseline="0" noProof="0">
              <a:ln>
                <a:noFill/>
              </a:ln>
              <a:solidFill>
                <a:srgbClr val="30333A">
                  <a:tint val="75000"/>
                </a:srgbClr>
              </a:solidFill>
              <a:effectLst/>
              <a:uLnTx/>
              <a:uFillTx/>
              <a:ea typeface="+mn-ea"/>
              <a:cs typeface="+mn-cs"/>
            </a:endParaRPr>
          </a:p>
        </p:txBody>
      </p:sp>
      <p:sp>
        <p:nvSpPr>
          <p:cNvPr id="2" name="Заголовок 1">
            <a:extLst>
              <a:ext uri="{FF2B5EF4-FFF2-40B4-BE49-F238E27FC236}">
                <a16:creationId xmlns:a16="http://schemas.microsoft.com/office/drawing/2014/main" id="{8D6C8E44-E955-4071-B312-AF68E203CA54}"/>
              </a:ext>
            </a:extLst>
          </p:cNvPr>
          <p:cNvSpPr>
            <a:spLocks noGrp="1"/>
          </p:cNvSpPr>
          <p:nvPr>
            <p:ph type="title"/>
          </p:nvPr>
        </p:nvSpPr>
        <p:spPr>
          <a:xfrm>
            <a:off x="601788" y="138118"/>
            <a:ext cx="9074581" cy="338554"/>
          </a:xfrm>
          <a:prstGeom prst="rect">
            <a:avLst/>
          </a:prstGeom>
        </p:spPr>
        <p:txBody>
          <a:bodyPr vert="horz" wrap="square" lIns="0" tIns="0" rIns="0" bIns="0" rtlCol="0" anchor="t">
            <a:spAutoFit/>
          </a:bodyPr>
          <a:lstStyle/>
          <a:p>
            <a:r>
              <a:rPr lang="ru-RU" dirty="0"/>
              <a:t>Образец заголовка</a:t>
            </a:r>
          </a:p>
        </p:txBody>
      </p:sp>
      <p:cxnSp>
        <p:nvCxnSpPr>
          <p:cNvPr id="13" name="Прямая соединительная линия 12">
            <a:extLst>
              <a:ext uri="{FF2B5EF4-FFF2-40B4-BE49-F238E27FC236}">
                <a16:creationId xmlns:a16="http://schemas.microsoft.com/office/drawing/2014/main" id="{4ADA20DC-A8FB-4CCA-8F2A-7547672375DA}"/>
              </a:ext>
            </a:extLst>
          </p:cNvPr>
          <p:cNvCxnSpPr>
            <a:cxnSpLocks/>
          </p:cNvCxnSpPr>
          <p:nvPr userDrawn="1"/>
        </p:nvCxnSpPr>
        <p:spPr>
          <a:xfrm>
            <a:off x="438122" y="0"/>
            <a:ext cx="0" cy="53264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8" name="Группа 7">
            <a:extLst>
              <a:ext uri="{FF2B5EF4-FFF2-40B4-BE49-F238E27FC236}">
                <a16:creationId xmlns:a16="http://schemas.microsoft.com/office/drawing/2014/main" id="{9941E22E-2A68-4516-92E9-B9E04892A476}"/>
              </a:ext>
            </a:extLst>
          </p:cNvPr>
          <p:cNvGrpSpPr/>
          <p:nvPr userDrawn="1"/>
        </p:nvGrpSpPr>
        <p:grpSpPr>
          <a:xfrm>
            <a:off x="10450587" y="162198"/>
            <a:ext cx="1282771" cy="342900"/>
            <a:chOff x="8277948" y="162198"/>
            <a:chExt cx="1282771" cy="342900"/>
          </a:xfrm>
        </p:grpSpPr>
        <p:pic>
          <p:nvPicPr>
            <p:cNvPr id="9" name="Picture 6" descr="http://abali.ru/wp-content/uploads/2014/04/gerb_uzbekistana.png">
              <a:extLst>
                <a:ext uri="{FF2B5EF4-FFF2-40B4-BE49-F238E27FC236}">
                  <a16:creationId xmlns:a16="http://schemas.microsoft.com/office/drawing/2014/main" id="{BA969AEE-FFD8-4C70-8D09-D9CB56E84D1D}"/>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277948" y="162198"/>
              <a:ext cx="337662" cy="3429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BCDE165F-3556-4354-B846-5D975206361D}"/>
                </a:ext>
              </a:extLst>
            </p:cNvPr>
            <p:cNvSpPr txBox="1"/>
            <p:nvPr userDrawn="1"/>
          </p:nvSpPr>
          <p:spPr>
            <a:xfrm>
              <a:off x="8711803" y="172066"/>
              <a:ext cx="848916" cy="32316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ru-RU" sz="1050" b="0" i="0" u="none" strike="noStrike" kern="1200" cap="none" spc="0" normalizeH="0" baseline="0" noProof="0" dirty="0">
                  <a:ln>
                    <a:noFill/>
                  </a:ln>
                  <a:solidFill>
                    <a:srgbClr val="30333A">
                      <a:lumMod val="60000"/>
                      <a:lumOff val="40000"/>
                    </a:srgbClr>
                  </a:solidFill>
                  <a:effectLst/>
                  <a:uLnTx/>
                  <a:uFillTx/>
                  <a:ea typeface="+mn-ea"/>
                  <a:cs typeface="+mn-cs"/>
                </a:rPr>
                <a:t>Республика Узбекистан</a:t>
              </a:r>
            </a:p>
          </p:txBody>
        </p:sp>
      </p:grpSp>
    </p:spTree>
    <p:extLst>
      <p:ext uri="{BB962C8B-B14F-4D97-AF65-F5344CB8AC3E}">
        <p14:creationId xmlns:p14="http://schemas.microsoft.com/office/powerpoint/2010/main" val="337269253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Lst>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hf sldNum="0" hdr="0" ftr="0" dt="0"/>
  <p:txStyles>
    <p:titleStyle>
      <a:lvl1pPr algn="l" defTabSz="914423" rtl="0" eaLnBrk="1" latinLnBrk="0" hangingPunct="1">
        <a:lnSpc>
          <a:spcPct val="100000"/>
        </a:lnSpc>
        <a:spcBef>
          <a:spcPct val="0"/>
        </a:spcBef>
        <a:buNone/>
        <a:defRPr sz="2200" b="0" kern="1200">
          <a:solidFill>
            <a:schemeClr val="accent1"/>
          </a:solidFill>
          <a:latin typeface="Baskerville" panose="02020502070401020303" pitchFamily="18" charset="0"/>
          <a:ea typeface="+mj-ea"/>
          <a:cs typeface="+mj-cs"/>
        </a:defRPr>
      </a:lvl1pPr>
    </p:titleStyle>
    <p:bodyStyle>
      <a:lvl1pPr marL="228606" indent="-228606"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7" indent="-228606"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6"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65">
          <p15:clr>
            <a:srgbClr val="A4A3A4"/>
          </p15:clr>
        </p15:guide>
        <p15:guide id="2" pos="379">
          <p15:clr>
            <a:srgbClr val="A4A3A4"/>
          </p15:clr>
        </p15:guide>
        <p15:guide id="3" pos="7301">
          <p15:clr>
            <a:srgbClr val="A4A3A4"/>
          </p15:clr>
        </p15:guide>
        <p15:guide id="4" orient="horz" pos="552">
          <p15:clr>
            <a:srgbClr val="A4A3A4"/>
          </p15:clr>
        </p15:guide>
        <p15:guide id="5" pos="3840">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13.png"/><Relationship Id="rId4" Type="http://schemas.openxmlformats.org/officeDocument/2006/relationships/image" Target="../media/image12.emf"/></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3.xml"/><Relationship Id="rId7" Type="http://schemas.openxmlformats.org/officeDocument/2006/relationships/image" Target="../media/image1.emf"/><Relationship Id="rId12" Type="http://schemas.openxmlformats.org/officeDocument/2006/relationships/image" Target="../media/image9.png"/><Relationship Id="rId2" Type="http://schemas.openxmlformats.org/officeDocument/2006/relationships/tags" Target="../tags/tag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18.png"/><Relationship Id="rId5" Type="http://schemas.openxmlformats.org/officeDocument/2006/relationships/notesSlide" Target="../notesSlides/notesSlide1.xml"/><Relationship Id="rId10" Type="http://schemas.openxmlformats.org/officeDocument/2006/relationships/image" Target="../media/image17.emf"/><Relationship Id="rId4" Type="http://schemas.openxmlformats.org/officeDocument/2006/relationships/slideLayout" Target="../slideLayouts/slideLayout12.xml"/><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Объект 52"/>
          <p:cNvGraphicFramePr>
            <a:graphicFrameLocks noChangeAspect="1"/>
          </p:cNvGraphicFramePr>
          <p:nvPr/>
        </p:nvGraphicFramePr>
        <p:xfrm>
          <a:off x="0" y="914764"/>
          <a:ext cx="331787" cy="5802230"/>
        </p:xfrm>
        <a:graphic>
          <a:graphicData uri="http://schemas.openxmlformats.org/presentationml/2006/ole">
            <mc:AlternateContent xmlns:mc="http://schemas.openxmlformats.org/markup-compatibility/2006">
              <mc:Choice xmlns:v="urn:schemas-microsoft-com:vml" Requires="v">
                <p:oleObj spid="_x0000_s2072" name="CorelDRAW" r:id="rId3" imgW="331851" imgH="5687568" progId="CorelDraw.Graphic.20">
                  <p:embed/>
                </p:oleObj>
              </mc:Choice>
              <mc:Fallback>
                <p:oleObj name="CorelDRAW" r:id="rId3" imgW="331851" imgH="5687568" progId="CorelDraw.Graphic.20">
                  <p:embed/>
                  <p:pic>
                    <p:nvPicPr>
                      <p:cNvPr id="53" name="Объект 52"/>
                      <p:cNvPicPr/>
                      <p:nvPr/>
                    </p:nvPicPr>
                    <p:blipFill>
                      <a:blip r:embed="rId4"/>
                      <a:stretch>
                        <a:fillRect/>
                      </a:stretch>
                    </p:blipFill>
                    <p:spPr>
                      <a:xfrm>
                        <a:off x="0" y="914764"/>
                        <a:ext cx="331787" cy="5802230"/>
                      </a:xfrm>
                      <a:prstGeom prst="rect">
                        <a:avLst/>
                      </a:prstGeom>
                    </p:spPr>
                  </p:pic>
                </p:oleObj>
              </mc:Fallback>
            </mc:AlternateContent>
          </a:graphicData>
        </a:graphic>
      </p:graphicFrame>
      <p:sp>
        <p:nvSpPr>
          <p:cNvPr id="48" name="Прямоугольник 47"/>
          <p:cNvSpPr/>
          <p:nvPr/>
        </p:nvSpPr>
        <p:spPr>
          <a:xfrm>
            <a:off x="11021" y="2407641"/>
            <a:ext cx="10945002" cy="921712"/>
          </a:xfrm>
          <a:prstGeom prst="rect">
            <a:avLst/>
          </a:prstGeom>
          <a:solidFill>
            <a:srgbClr val="3C68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Заголовок 1"/>
          <p:cNvSpPr>
            <a:spLocks noGrp="1"/>
          </p:cNvSpPr>
          <p:nvPr>
            <p:ph type="ctrTitle" idx="4294967295"/>
          </p:nvPr>
        </p:nvSpPr>
        <p:spPr>
          <a:xfrm>
            <a:off x="95299" y="2407641"/>
            <a:ext cx="11833846" cy="1048679"/>
          </a:xfrm>
        </p:spPr>
        <p:txBody>
          <a:bodyPr>
            <a:noAutofit/>
          </a:bodyPr>
          <a:lstStyle/>
          <a:p>
            <a:pPr algn="ctr"/>
            <a:r>
              <a:rPr lang="uz-Latn-UZ" altLang="ko-KR" sz="2800" b="1" dirty="0">
                <a:solidFill>
                  <a:schemeClr val="bg1"/>
                </a:solidFill>
                <a:latin typeface="Arial" panose="020B0604020202020204" pitchFamily="34" charset="0"/>
                <a:cs typeface="Arial" panose="020B0604020202020204" pitchFamily="34" charset="0"/>
              </a:rPr>
              <a:t>Nodavlat notijorat tashkilotlarini soliqqa tortish</a:t>
            </a:r>
            <a:endParaRPr lang="ru-RU" b="1" dirty="0">
              <a:solidFill>
                <a:schemeClr val="bg1"/>
              </a:solidFill>
              <a:latin typeface="Arial" panose="020B0604020202020204" pitchFamily="34" charset="0"/>
              <a:cs typeface="Arial" panose="020B0604020202020204" pitchFamily="34" charset="0"/>
            </a:endParaRPr>
          </a:p>
        </p:txBody>
      </p:sp>
      <p:sp>
        <p:nvSpPr>
          <p:cNvPr id="50" name="Прямоугольник 49"/>
          <p:cNvSpPr/>
          <p:nvPr/>
        </p:nvSpPr>
        <p:spPr>
          <a:xfrm>
            <a:off x="0" y="3275851"/>
            <a:ext cx="11071224" cy="45719"/>
          </a:xfrm>
          <a:prstGeom prst="rect">
            <a:avLst/>
          </a:prstGeom>
          <a:solidFill>
            <a:srgbClr val="D6BF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Rectangle 53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chemeClr val="tx1"/>
                </a:solidFill>
                <a:effectLst/>
                <a:latin typeface="Times Uzb Roman"/>
                <a:ea typeface="Calibri" panose="020F0502020204030204" pitchFamily="34" charset="0"/>
                <a:cs typeface="Times New Roman" panose="02020603050405020304" pitchFamily="18" charset="0"/>
              </a:rPr>
              <a:t>	</a:t>
            </a:r>
            <a:endParaRPr kumimoji="0" lang="ru-RU"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5" name="Объект 4"/>
          <p:cNvGraphicFramePr>
            <a:graphicFrameLocks noChangeAspect="1"/>
          </p:cNvGraphicFramePr>
          <p:nvPr/>
        </p:nvGraphicFramePr>
        <p:xfrm>
          <a:off x="3490913" y="3643313"/>
          <a:ext cx="8701087" cy="3214687"/>
        </p:xfrm>
        <a:graphic>
          <a:graphicData uri="http://schemas.openxmlformats.org/presentationml/2006/ole">
            <mc:AlternateContent xmlns:mc="http://schemas.openxmlformats.org/markup-compatibility/2006">
              <mc:Choice xmlns:v="urn:schemas-microsoft-com:vml" Requires="v">
                <p:oleObj spid="_x0000_s2073" name="CorelDRAW" r:id="rId5" imgW="8701641" imgH="3214903" progId="CorelDraw.Graphic.21">
                  <p:embed/>
                </p:oleObj>
              </mc:Choice>
              <mc:Fallback>
                <p:oleObj name="CorelDRAW" r:id="rId5" imgW="8701641" imgH="3214903" progId="CorelDraw.Graphic.21">
                  <p:embed/>
                  <p:pic>
                    <p:nvPicPr>
                      <p:cNvPr id="5" name="Объект 4"/>
                      <p:cNvPicPr/>
                      <p:nvPr/>
                    </p:nvPicPr>
                    <p:blipFill>
                      <a:blip r:embed="rId6"/>
                      <a:stretch>
                        <a:fillRect/>
                      </a:stretch>
                    </p:blipFill>
                    <p:spPr>
                      <a:xfrm>
                        <a:off x="3490913" y="3643313"/>
                        <a:ext cx="8701087" cy="3214687"/>
                      </a:xfrm>
                      <a:prstGeom prst="rect">
                        <a:avLst/>
                      </a:prstGeom>
                    </p:spPr>
                  </p:pic>
                </p:oleObj>
              </mc:Fallback>
            </mc:AlternateContent>
          </a:graphicData>
        </a:graphic>
      </p:graphicFrame>
      <p:pic>
        <p:nvPicPr>
          <p:cNvPr id="4" name="Рисунок 3">
            <a:extLst>
              <a:ext uri="{FF2B5EF4-FFF2-40B4-BE49-F238E27FC236}">
                <a16:creationId xmlns:a16="http://schemas.microsoft.com/office/drawing/2014/main" id="{E359251A-E5AB-432E-5834-E58FDA1E875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3621" y="55202"/>
            <a:ext cx="1815730" cy="837576"/>
          </a:xfrm>
          <a:prstGeom prst="rect">
            <a:avLst/>
          </a:prstGeom>
        </p:spPr>
      </p:pic>
    </p:spTree>
    <p:extLst>
      <p:ext uri="{BB962C8B-B14F-4D97-AF65-F5344CB8AC3E}">
        <p14:creationId xmlns:p14="http://schemas.microsoft.com/office/powerpoint/2010/main" val="2868548826"/>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кругленный прямоугольник 14">
            <a:extLst>
              <a:ext uri="{FF2B5EF4-FFF2-40B4-BE49-F238E27FC236}">
                <a16:creationId xmlns:a16="http://schemas.microsoft.com/office/drawing/2014/main" id="{7A24B813-21B8-0ED7-9B51-824DFBF1A321}"/>
              </a:ext>
            </a:extLst>
          </p:cNvPr>
          <p:cNvSpPr/>
          <p:nvPr/>
        </p:nvSpPr>
        <p:spPr>
          <a:xfrm>
            <a:off x="304438" y="3145367"/>
            <a:ext cx="3742670" cy="647129"/>
          </a:xfrm>
          <a:prstGeom prst="roundRect">
            <a:avLst/>
          </a:prstGeom>
          <a:noFill/>
          <a:ln>
            <a:solidFill>
              <a:srgbClr val="084896"/>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44500" algn="just">
              <a:defRPr/>
            </a:pPr>
            <a:r>
              <a:rPr lang="en-US" dirty="0">
                <a:solidFill>
                  <a:srgbClr val="084896"/>
                </a:solidFill>
                <a:latin typeface="Arial" panose="020B0604020202020204" pitchFamily="34" charset="0"/>
                <a:cs typeface="Arial" panose="020B0604020202020204" pitchFamily="34" charset="0"/>
              </a:rPr>
              <a:t> </a:t>
            </a:r>
            <a:r>
              <a:rPr lang="en-US" sz="1400" dirty="0" err="1">
                <a:solidFill>
                  <a:srgbClr val="084896"/>
                </a:solidFill>
                <a:latin typeface="Arial" panose="020B0604020202020204" pitchFamily="34" charset="0"/>
                <a:cs typeface="Arial" panose="020B0604020202020204" pitchFamily="34" charset="0"/>
              </a:rPr>
              <a:t>jismoniy</a:t>
            </a:r>
            <a:r>
              <a:rPr lang="en-US" sz="1400" dirty="0">
                <a:solidFill>
                  <a:srgbClr val="084896"/>
                </a:solidFill>
                <a:latin typeface="Arial" panose="020B0604020202020204" pitchFamily="34" charset="0"/>
                <a:cs typeface="Arial" panose="020B0604020202020204" pitchFamily="34" charset="0"/>
              </a:rPr>
              <a:t> </a:t>
            </a:r>
            <a:r>
              <a:rPr lang="en-US" sz="1400" dirty="0" err="1">
                <a:solidFill>
                  <a:srgbClr val="084896"/>
                </a:solidFill>
                <a:latin typeface="Arial" panose="020B0604020202020204" pitchFamily="34" charset="0"/>
                <a:cs typeface="Arial" panose="020B0604020202020204" pitchFamily="34" charset="0"/>
              </a:rPr>
              <a:t>shaxslardan</a:t>
            </a:r>
            <a:r>
              <a:rPr lang="en-US" sz="1400" dirty="0">
                <a:solidFill>
                  <a:srgbClr val="084896"/>
                </a:solidFill>
                <a:latin typeface="Arial" panose="020B0604020202020204" pitchFamily="34" charset="0"/>
                <a:cs typeface="Arial" panose="020B0604020202020204" pitchFamily="34" charset="0"/>
              </a:rPr>
              <a:t> </a:t>
            </a:r>
            <a:r>
              <a:rPr lang="en-US" sz="1400" dirty="0" err="1">
                <a:solidFill>
                  <a:srgbClr val="084896"/>
                </a:solidFill>
                <a:latin typeface="Arial" panose="020B0604020202020204" pitchFamily="34" charset="0"/>
                <a:cs typeface="Arial" panose="020B0604020202020204" pitchFamily="34" charset="0"/>
              </a:rPr>
              <a:t>olinadigan</a:t>
            </a:r>
            <a:r>
              <a:rPr lang="en-US" sz="1400" dirty="0">
                <a:solidFill>
                  <a:srgbClr val="084896"/>
                </a:solidFill>
                <a:latin typeface="Arial" panose="020B0604020202020204" pitchFamily="34" charset="0"/>
                <a:cs typeface="Arial" panose="020B0604020202020204" pitchFamily="34" charset="0"/>
              </a:rPr>
              <a:t> </a:t>
            </a:r>
            <a:r>
              <a:rPr lang="en-US" sz="1400" dirty="0" err="1">
                <a:solidFill>
                  <a:srgbClr val="084896"/>
                </a:solidFill>
                <a:latin typeface="Arial" panose="020B0604020202020204" pitchFamily="34" charset="0"/>
                <a:cs typeface="Arial" panose="020B0604020202020204" pitchFamily="34" charset="0"/>
              </a:rPr>
              <a:t>daromad</a:t>
            </a:r>
            <a:r>
              <a:rPr lang="en-US" sz="1400" dirty="0">
                <a:solidFill>
                  <a:srgbClr val="084896"/>
                </a:solidFill>
                <a:latin typeface="Arial" panose="020B0604020202020204" pitchFamily="34" charset="0"/>
                <a:cs typeface="Arial" panose="020B0604020202020204" pitchFamily="34" charset="0"/>
              </a:rPr>
              <a:t> </a:t>
            </a:r>
            <a:r>
              <a:rPr lang="en-US" sz="1400" dirty="0" err="1">
                <a:solidFill>
                  <a:srgbClr val="084896"/>
                </a:solidFill>
                <a:latin typeface="Arial" panose="020B0604020202020204" pitchFamily="34" charset="0"/>
                <a:cs typeface="Arial" panose="020B0604020202020204" pitchFamily="34" charset="0"/>
              </a:rPr>
              <a:t>solig‘i</a:t>
            </a:r>
            <a:r>
              <a:rPr lang="ru-RU" sz="1400" dirty="0">
                <a:solidFill>
                  <a:srgbClr val="084896"/>
                </a:solidFill>
                <a:latin typeface="Arial" panose="020B0604020202020204" pitchFamily="34" charset="0"/>
                <a:cs typeface="Arial" panose="020B0604020202020204" pitchFamily="34" charset="0"/>
              </a:rPr>
              <a:t> </a:t>
            </a:r>
            <a:r>
              <a:rPr lang="ru-RU" sz="1050" dirty="0">
                <a:solidFill>
                  <a:srgbClr val="084896"/>
                </a:solidFill>
                <a:latin typeface="Arial" panose="020B0604020202020204" pitchFamily="34" charset="0"/>
                <a:cs typeface="Arial" panose="020B0604020202020204" pitchFamily="34" charset="0"/>
              </a:rPr>
              <a:t>(</a:t>
            </a:r>
            <a:r>
              <a:rPr lang="en-US" sz="1050" dirty="0" err="1">
                <a:solidFill>
                  <a:srgbClr val="084896"/>
                </a:solidFill>
                <a:latin typeface="Arial" panose="020B0604020202020204" pitchFamily="34" charset="0"/>
                <a:cs typeface="Arial" panose="020B0604020202020204" pitchFamily="34" charset="0"/>
              </a:rPr>
              <a:t>soliq</a:t>
            </a:r>
            <a:r>
              <a:rPr lang="en-US" sz="1050" dirty="0">
                <a:solidFill>
                  <a:srgbClr val="084896"/>
                </a:solidFill>
                <a:latin typeface="Arial" panose="020B0604020202020204" pitchFamily="34" charset="0"/>
                <a:cs typeface="Arial" panose="020B0604020202020204" pitchFamily="34" charset="0"/>
              </a:rPr>
              <a:t> </a:t>
            </a:r>
            <a:r>
              <a:rPr lang="en-US" sz="1050" dirty="0" err="1">
                <a:solidFill>
                  <a:srgbClr val="084896"/>
                </a:solidFill>
                <a:latin typeface="Arial" panose="020B0604020202020204" pitchFamily="34" charset="0"/>
                <a:cs typeface="Arial" panose="020B0604020202020204" pitchFamily="34" charset="0"/>
              </a:rPr>
              <a:t>agenti</a:t>
            </a:r>
            <a:r>
              <a:rPr lang="en-US" sz="1050" dirty="0">
                <a:solidFill>
                  <a:srgbClr val="084896"/>
                </a:solidFill>
                <a:latin typeface="Arial" panose="020B0604020202020204" pitchFamily="34" charset="0"/>
                <a:cs typeface="Arial" panose="020B0604020202020204" pitchFamily="34" charset="0"/>
              </a:rPr>
              <a:t> </a:t>
            </a:r>
            <a:r>
              <a:rPr lang="en-US" sz="1050" dirty="0" err="1">
                <a:solidFill>
                  <a:srgbClr val="084896"/>
                </a:solidFill>
                <a:latin typeface="Arial" panose="020B0604020202020204" pitchFamily="34" charset="0"/>
                <a:cs typeface="Arial" panose="020B0604020202020204" pitchFamily="34" charset="0"/>
              </a:rPr>
              <a:t>sifatida</a:t>
            </a:r>
            <a:r>
              <a:rPr lang="ru-RU" sz="1050" dirty="0">
                <a:solidFill>
                  <a:srgbClr val="084896"/>
                </a:solidFill>
                <a:latin typeface="Arial" panose="020B0604020202020204" pitchFamily="34" charset="0"/>
                <a:cs typeface="Arial" panose="020B0604020202020204" pitchFamily="34" charset="0"/>
              </a:rPr>
              <a:t>)</a:t>
            </a:r>
            <a:endParaRPr lang="ru-RU" dirty="0">
              <a:solidFill>
                <a:srgbClr val="084896"/>
              </a:solidFill>
              <a:latin typeface="Arial" panose="020B0604020202020204" pitchFamily="34" charset="0"/>
              <a:ea typeface="Calibri" panose="020F0502020204030204" pitchFamily="34" charset="0"/>
              <a:cs typeface="Arial" panose="020B0604020202020204" pitchFamily="34" charset="0"/>
            </a:endParaRPr>
          </a:p>
        </p:txBody>
      </p:sp>
      <p:sp>
        <p:nvSpPr>
          <p:cNvPr id="90" name="Скругленный прямоугольник 26">
            <a:extLst>
              <a:ext uri="{FF2B5EF4-FFF2-40B4-BE49-F238E27FC236}">
                <a16:creationId xmlns:a16="http://schemas.microsoft.com/office/drawing/2014/main" id="{32F6D2AD-3C4E-2752-B1F1-06065145BFAF}"/>
              </a:ext>
            </a:extLst>
          </p:cNvPr>
          <p:cNvSpPr/>
          <p:nvPr/>
        </p:nvSpPr>
        <p:spPr>
          <a:xfrm>
            <a:off x="323142" y="4253511"/>
            <a:ext cx="3768682" cy="424300"/>
          </a:xfrm>
          <a:prstGeom prst="roundRect">
            <a:avLst/>
          </a:prstGeom>
          <a:noFill/>
          <a:ln>
            <a:solidFill>
              <a:srgbClr val="084896"/>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44500" algn="just">
              <a:defRPr/>
            </a:pPr>
            <a:r>
              <a:rPr lang="ru-RU" sz="1600" dirty="0">
                <a:solidFill>
                  <a:srgbClr val="084896"/>
                </a:solidFill>
                <a:latin typeface="Arial" panose="020B0604020202020204" pitchFamily="34" charset="0"/>
                <a:cs typeface="Arial" panose="020B0604020202020204" pitchFamily="34" charset="0"/>
              </a:rPr>
              <a:t> </a:t>
            </a:r>
            <a:r>
              <a:rPr lang="en-US" sz="1600" dirty="0">
                <a:solidFill>
                  <a:srgbClr val="084896"/>
                </a:solidFill>
                <a:latin typeface="Arial" panose="020B0604020202020204" pitchFamily="34" charset="0"/>
                <a:cs typeface="Arial" panose="020B0604020202020204" pitchFamily="34" charset="0"/>
              </a:rPr>
              <a:t>  </a:t>
            </a:r>
            <a:r>
              <a:rPr lang="en-US" sz="1600" dirty="0" err="1">
                <a:solidFill>
                  <a:srgbClr val="084896"/>
                </a:solidFill>
                <a:latin typeface="Arial" panose="020B0604020202020204" pitchFamily="34" charset="0"/>
                <a:cs typeface="Arial" panose="020B0604020202020204" pitchFamily="34" charset="0"/>
              </a:rPr>
              <a:t>ijtimoiy</a:t>
            </a:r>
            <a:r>
              <a:rPr lang="en-US" sz="1600" dirty="0">
                <a:solidFill>
                  <a:srgbClr val="084896"/>
                </a:solidFill>
                <a:latin typeface="Arial" panose="020B0604020202020204" pitchFamily="34" charset="0"/>
                <a:cs typeface="Arial" panose="020B0604020202020204" pitchFamily="34" charset="0"/>
              </a:rPr>
              <a:t> </a:t>
            </a:r>
            <a:r>
              <a:rPr lang="en-US" sz="1600" dirty="0" err="1">
                <a:solidFill>
                  <a:srgbClr val="084896"/>
                </a:solidFill>
                <a:latin typeface="Arial" panose="020B0604020202020204" pitchFamily="34" charset="0"/>
                <a:cs typeface="Arial" panose="020B0604020202020204" pitchFamily="34" charset="0"/>
              </a:rPr>
              <a:t>soliq</a:t>
            </a:r>
            <a:endParaRPr lang="ru-RU" sz="1200" i="1" dirty="0">
              <a:solidFill>
                <a:srgbClr val="084896"/>
              </a:solidFill>
              <a:latin typeface="Arial" panose="020B0604020202020204" pitchFamily="34" charset="0"/>
              <a:ea typeface="Calibri" panose="020F0502020204030204" pitchFamily="34" charset="0"/>
              <a:cs typeface="Arial" panose="020B0604020202020204" pitchFamily="34" charset="0"/>
            </a:endParaRPr>
          </a:p>
        </p:txBody>
      </p:sp>
      <p:cxnSp>
        <p:nvCxnSpPr>
          <p:cNvPr id="5" name="Прямая соединительная линия 4">
            <a:extLst>
              <a:ext uri="{FF2B5EF4-FFF2-40B4-BE49-F238E27FC236}">
                <a16:creationId xmlns:a16="http://schemas.microsoft.com/office/drawing/2014/main" id="{EF5168BD-CCDF-7A85-2668-FEF57D2E5EB0}"/>
              </a:ext>
            </a:extLst>
          </p:cNvPr>
          <p:cNvCxnSpPr/>
          <p:nvPr/>
        </p:nvCxnSpPr>
        <p:spPr>
          <a:xfrm flipV="1">
            <a:off x="11696700" y="6370638"/>
            <a:ext cx="0" cy="287337"/>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sp>
        <p:nvSpPr>
          <p:cNvPr id="6" name="TextBox 10">
            <a:extLst>
              <a:ext uri="{FF2B5EF4-FFF2-40B4-BE49-F238E27FC236}">
                <a16:creationId xmlns:a16="http://schemas.microsoft.com/office/drawing/2014/main" id="{2D94B2E2-AD53-518D-BFC1-8C42FF029C00}"/>
              </a:ext>
            </a:extLst>
          </p:cNvPr>
          <p:cNvSpPr txBox="1">
            <a:spLocks noChangeArrowheads="1"/>
          </p:cNvSpPr>
          <p:nvPr/>
        </p:nvSpPr>
        <p:spPr bwMode="auto">
          <a:xfrm>
            <a:off x="11687175" y="6342063"/>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ru-RU" altLang="ru-RU" sz="1800">
                <a:solidFill>
                  <a:schemeClr val="bg1"/>
                </a:solidFill>
              </a:rPr>
              <a:t>17</a:t>
            </a:r>
          </a:p>
        </p:txBody>
      </p:sp>
      <p:cxnSp>
        <p:nvCxnSpPr>
          <p:cNvPr id="8" name="Прямая соединительная линия 7">
            <a:extLst>
              <a:ext uri="{FF2B5EF4-FFF2-40B4-BE49-F238E27FC236}">
                <a16:creationId xmlns:a16="http://schemas.microsoft.com/office/drawing/2014/main" id="{65E6E5B3-15FE-356D-8F32-173B1E9A4616}"/>
              </a:ext>
            </a:extLst>
          </p:cNvPr>
          <p:cNvCxnSpPr/>
          <p:nvPr/>
        </p:nvCxnSpPr>
        <p:spPr>
          <a:xfrm flipV="1">
            <a:off x="8462963" y="69850"/>
            <a:ext cx="0" cy="37465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7">
            <a:extLst>
              <a:ext uri="{FF2B5EF4-FFF2-40B4-BE49-F238E27FC236}">
                <a16:creationId xmlns:a16="http://schemas.microsoft.com/office/drawing/2014/main" id="{C1330CA4-9F3B-B4FC-29AC-A13EAB94167E}"/>
              </a:ext>
            </a:extLst>
          </p:cNvPr>
          <p:cNvSpPr/>
          <p:nvPr/>
        </p:nvSpPr>
        <p:spPr>
          <a:xfrm>
            <a:off x="4724626" y="3554176"/>
            <a:ext cx="1899297" cy="1008004"/>
          </a:xfrm>
          <a:prstGeom prst="roundRect">
            <a:avLst/>
          </a:prstGeom>
          <a:noFill/>
          <a:ln>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err="1">
                <a:solidFill>
                  <a:srgbClr val="002060"/>
                </a:solidFill>
                <a:latin typeface="Arial" panose="020B0604020202020204" pitchFamily="34" charset="0"/>
                <a:cs typeface="Arial" panose="020B0604020202020204" pitchFamily="34" charset="0"/>
              </a:rPr>
              <a:t>NNTlar</a:t>
            </a:r>
            <a:r>
              <a:rPr lang="en-US" sz="1600" b="1" dirty="0">
                <a:solidFill>
                  <a:srgbClr val="002060"/>
                </a:solidFill>
                <a:latin typeface="Arial" panose="020B0604020202020204" pitchFamily="34" charset="0"/>
                <a:cs typeface="Arial" panose="020B0604020202020204" pitchFamily="34" charset="0"/>
              </a:rPr>
              <a:t> </a:t>
            </a:r>
            <a:r>
              <a:rPr lang="en-US" sz="1600" b="1" dirty="0" err="1">
                <a:solidFill>
                  <a:srgbClr val="002060"/>
                </a:solidFill>
                <a:latin typeface="Arial" panose="020B0604020202020204" pitchFamily="34" charset="0"/>
                <a:cs typeface="Arial" panose="020B0604020202020204" pitchFamily="34" charset="0"/>
              </a:rPr>
              <a:t>quyidagi</a:t>
            </a:r>
            <a:r>
              <a:rPr lang="en-US" sz="1600" b="1" dirty="0">
                <a:solidFill>
                  <a:srgbClr val="002060"/>
                </a:solidFill>
                <a:latin typeface="Arial" panose="020B0604020202020204" pitchFamily="34" charset="0"/>
                <a:cs typeface="Arial" panose="020B0604020202020204" pitchFamily="34" charset="0"/>
              </a:rPr>
              <a:t> </a:t>
            </a:r>
            <a:r>
              <a:rPr lang="en-US" sz="1600" b="1" dirty="0" err="1">
                <a:solidFill>
                  <a:srgbClr val="002060"/>
                </a:solidFill>
                <a:latin typeface="Arial" panose="020B0604020202020204" pitchFamily="34" charset="0"/>
                <a:cs typeface="Arial" panose="020B0604020202020204" pitchFamily="34" charset="0"/>
              </a:rPr>
              <a:t>soliqlarni</a:t>
            </a:r>
            <a:r>
              <a:rPr lang="en-US" sz="1600" b="1" dirty="0">
                <a:solidFill>
                  <a:srgbClr val="002060"/>
                </a:solidFill>
                <a:latin typeface="Arial" panose="020B0604020202020204" pitchFamily="34" charset="0"/>
                <a:cs typeface="Arial" panose="020B0604020202020204" pitchFamily="34" charset="0"/>
              </a:rPr>
              <a:t> </a:t>
            </a:r>
            <a:r>
              <a:rPr lang="en-US" sz="1600" b="1" dirty="0" err="1">
                <a:solidFill>
                  <a:srgbClr val="002060"/>
                </a:solidFill>
                <a:latin typeface="Arial" panose="020B0604020202020204" pitchFamily="34" charset="0"/>
                <a:cs typeface="Arial" panose="020B0604020202020204" pitchFamily="34" charset="0"/>
              </a:rPr>
              <a:t>to‘laydi</a:t>
            </a:r>
            <a:r>
              <a:rPr lang="uz-Cyrl-UZ" sz="1600" b="1" dirty="0">
                <a:solidFill>
                  <a:srgbClr val="002060"/>
                </a:solidFill>
                <a:latin typeface="Arial" panose="020B0604020202020204" pitchFamily="34" charset="0"/>
                <a:cs typeface="Arial" panose="020B0604020202020204" pitchFamily="34" charset="0"/>
              </a:rPr>
              <a:t>:</a:t>
            </a:r>
            <a:endParaRPr lang="ru-RU" sz="1600" b="1"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cxnSp>
        <p:nvCxnSpPr>
          <p:cNvPr id="14" name="Прямая со стрелкой 13">
            <a:extLst>
              <a:ext uri="{FF2B5EF4-FFF2-40B4-BE49-F238E27FC236}">
                <a16:creationId xmlns:a16="http://schemas.microsoft.com/office/drawing/2014/main" id="{AAC38901-86BA-8C12-F810-622E52D971B4}"/>
              </a:ext>
            </a:extLst>
          </p:cNvPr>
          <p:cNvCxnSpPr>
            <a:cxnSpLocks/>
            <a:stCxn id="13" idx="1"/>
            <a:endCxn id="10" idx="3"/>
          </p:cNvCxnSpPr>
          <p:nvPr/>
        </p:nvCxnSpPr>
        <p:spPr>
          <a:xfrm flipH="1" flipV="1">
            <a:off x="4047108" y="3468932"/>
            <a:ext cx="677518" cy="589246"/>
          </a:xfrm>
          <a:prstGeom prst="straightConnector1">
            <a:avLst/>
          </a:prstGeom>
          <a:ln w="12700">
            <a:solidFill>
              <a:srgbClr val="084896">
                <a:alpha val="60000"/>
              </a:srgbClr>
            </a:solidFill>
            <a:prstDash val="dash"/>
            <a:tailEnd type="stealth"/>
          </a:ln>
        </p:spPr>
        <p:style>
          <a:lnRef idx="1">
            <a:schemeClr val="accent1"/>
          </a:lnRef>
          <a:fillRef idx="0">
            <a:schemeClr val="accent1"/>
          </a:fillRef>
          <a:effectRef idx="0">
            <a:schemeClr val="accent1"/>
          </a:effectRef>
          <a:fontRef idx="minor">
            <a:schemeClr val="tx1"/>
          </a:fontRef>
        </p:style>
      </p:cxnSp>
      <p:pic>
        <p:nvPicPr>
          <p:cNvPr id="18" name="Рисунок 25">
            <a:extLst>
              <a:ext uri="{FF2B5EF4-FFF2-40B4-BE49-F238E27FC236}">
                <a16:creationId xmlns:a16="http://schemas.microsoft.com/office/drawing/2014/main" id="{01E546EE-2FA8-AF9F-42A5-E49F01BAA1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5651" y="3449059"/>
            <a:ext cx="333151" cy="327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Прямая со стрелкой 24">
            <a:extLst>
              <a:ext uri="{FF2B5EF4-FFF2-40B4-BE49-F238E27FC236}">
                <a16:creationId xmlns:a16="http://schemas.microsoft.com/office/drawing/2014/main" id="{614C1B1C-17AF-515C-E240-12BA1FFC6E3E}"/>
              </a:ext>
            </a:extLst>
          </p:cNvPr>
          <p:cNvCxnSpPr>
            <a:cxnSpLocks/>
            <a:stCxn id="13" idx="1"/>
            <a:endCxn id="90" idx="3"/>
          </p:cNvCxnSpPr>
          <p:nvPr/>
        </p:nvCxnSpPr>
        <p:spPr>
          <a:xfrm flipH="1">
            <a:off x="4091824" y="4058178"/>
            <a:ext cx="632802" cy="407483"/>
          </a:xfrm>
          <a:prstGeom prst="straightConnector1">
            <a:avLst/>
          </a:prstGeom>
          <a:ln w="12700">
            <a:solidFill>
              <a:srgbClr val="084896">
                <a:alpha val="60000"/>
              </a:srgbClr>
            </a:solidFill>
            <a:prstDash val="dash"/>
            <a:tailEnd type="stealth"/>
          </a:ln>
        </p:spPr>
        <p:style>
          <a:lnRef idx="1">
            <a:schemeClr val="accent1"/>
          </a:lnRef>
          <a:fillRef idx="0">
            <a:schemeClr val="accent1"/>
          </a:fillRef>
          <a:effectRef idx="0">
            <a:schemeClr val="accent1"/>
          </a:effectRef>
          <a:fontRef idx="minor">
            <a:schemeClr val="tx1"/>
          </a:fontRef>
        </p:style>
      </p:cxnSp>
      <p:sp>
        <p:nvSpPr>
          <p:cNvPr id="92" name="Скругленный прямоугольник 16">
            <a:extLst>
              <a:ext uri="{FF2B5EF4-FFF2-40B4-BE49-F238E27FC236}">
                <a16:creationId xmlns:a16="http://schemas.microsoft.com/office/drawing/2014/main" id="{C3BF06E1-5333-95CA-3E7D-274FF945E5A1}"/>
              </a:ext>
            </a:extLst>
          </p:cNvPr>
          <p:cNvSpPr/>
          <p:nvPr/>
        </p:nvSpPr>
        <p:spPr>
          <a:xfrm>
            <a:off x="7228172" y="3026178"/>
            <a:ext cx="4420188" cy="894362"/>
          </a:xfrm>
          <a:prstGeom prst="roundRect">
            <a:avLst/>
          </a:prstGeom>
          <a:noFill/>
          <a:ln>
            <a:solidFill>
              <a:srgbClr val="084896"/>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55600" algn="just">
              <a:defRPr/>
            </a:pPr>
            <a:r>
              <a:rPr lang="en-US" dirty="0">
                <a:solidFill>
                  <a:srgbClr val="084896"/>
                </a:solidFill>
                <a:latin typeface="Arial" panose="020B0604020202020204" pitchFamily="34" charset="0"/>
                <a:cs typeface="Arial" panose="020B0604020202020204" pitchFamily="34" charset="0"/>
              </a:rPr>
              <a:t>   </a:t>
            </a:r>
            <a:r>
              <a:rPr lang="ru-RU" dirty="0">
                <a:solidFill>
                  <a:srgbClr val="084896"/>
                </a:solidFill>
                <a:latin typeface="Arial" panose="020B0604020202020204" pitchFamily="34" charset="0"/>
                <a:cs typeface="Arial" panose="020B0604020202020204" pitchFamily="34" charset="0"/>
              </a:rPr>
              <a:t>    </a:t>
            </a:r>
            <a:r>
              <a:rPr lang="en-US" sz="1600" dirty="0">
                <a:solidFill>
                  <a:srgbClr val="084896"/>
                </a:solidFill>
                <a:latin typeface="Arial" panose="020B0604020202020204" pitchFamily="34" charset="0"/>
                <a:cs typeface="Arial" panose="020B0604020202020204" pitchFamily="34" charset="0"/>
              </a:rPr>
              <a:t>QQS</a:t>
            </a:r>
            <a:r>
              <a:rPr lang="ru-RU" dirty="0">
                <a:solidFill>
                  <a:srgbClr val="084896"/>
                </a:solidFill>
                <a:latin typeface="Arial" panose="020B0604020202020204" pitchFamily="34" charset="0"/>
                <a:cs typeface="Arial" panose="020B0604020202020204" pitchFamily="34" charset="0"/>
              </a:rPr>
              <a:t> </a:t>
            </a:r>
            <a:r>
              <a:rPr lang="ru-RU" sz="1050" dirty="0">
                <a:solidFill>
                  <a:srgbClr val="084896"/>
                </a:solidFill>
                <a:latin typeface="Arial" panose="020B0604020202020204" pitchFamily="34" charset="0"/>
                <a:cs typeface="Arial" panose="020B0604020202020204" pitchFamily="34" charset="0"/>
              </a:rPr>
              <a:t>(</a:t>
            </a:r>
            <a:r>
              <a:rPr lang="en-US" sz="1050" dirty="0" err="1">
                <a:solidFill>
                  <a:srgbClr val="084896"/>
                </a:solidFill>
                <a:latin typeface="Arial" panose="020B0604020202020204" pitchFamily="34" charset="0"/>
                <a:cs typeface="Arial" panose="020B0604020202020204" pitchFamily="34" charset="0"/>
              </a:rPr>
              <a:t>O‘zbekiston</a:t>
            </a:r>
            <a:r>
              <a:rPr lang="en-US" sz="1050" dirty="0">
                <a:solidFill>
                  <a:srgbClr val="084896"/>
                </a:solidFill>
                <a:latin typeface="Arial" panose="020B0604020202020204" pitchFamily="34" charset="0"/>
                <a:cs typeface="Arial" panose="020B0604020202020204" pitchFamily="34" charset="0"/>
              </a:rPr>
              <a:t> </a:t>
            </a:r>
            <a:r>
              <a:rPr lang="en-US" sz="1050" dirty="0" err="1">
                <a:solidFill>
                  <a:srgbClr val="084896"/>
                </a:solidFill>
                <a:latin typeface="Arial" panose="020B0604020202020204" pitchFamily="34" charset="0"/>
                <a:cs typeface="Arial" panose="020B0604020202020204" pitchFamily="34" charset="0"/>
              </a:rPr>
              <a:t>Respublikasida</a:t>
            </a:r>
            <a:r>
              <a:rPr lang="en-US" sz="1050" dirty="0">
                <a:solidFill>
                  <a:srgbClr val="084896"/>
                </a:solidFill>
                <a:latin typeface="Arial" panose="020B0604020202020204" pitchFamily="34" charset="0"/>
                <a:cs typeface="Arial" panose="020B0604020202020204" pitchFamily="34" charset="0"/>
              </a:rPr>
              <a:t> </a:t>
            </a:r>
            <a:r>
              <a:rPr lang="uz-Latn-UZ" sz="1050" dirty="0">
                <a:solidFill>
                  <a:srgbClr val="084896"/>
                </a:solidFill>
                <a:latin typeface="Arial" panose="020B0604020202020204" pitchFamily="34" charset="0"/>
                <a:cs typeface="Arial" panose="020B0604020202020204" pitchFamily="34" charset="0"/>
              </a:rPr>
              <a:t>tadbirkorlik faoliyatini amalga oshir</a:t>
            </a:r>
            <a:r>
              <a:rPr lang="en-US" sz="1050" dirty="0" err="1">
                <a:solidFill>
                  <a:srgbClr val="084896"/>
                </a:solidFill>
                <a:latin typeface="Arial" panose="020B0604020202020204" pitchFamily="34" charset="0"/>
                <a:cs typeface="Arial" panose="020B0604020202020204" pitchFamily="34" charset="0"/>
              </a:rPr>
              <a:t>adigan</a:t>
            </a:r>
            <a:r>
              <a:rPr lang="en-US" sz="1050" dirty="0">
                <a:solidFill>
                  <a:srgbClr val="084896"/>
                </a:solidFill>
                <a:latin typeface="Arial" panose="020B0604020202020204" pitchFamily="34" charset="0"/>
                <a:cs typeface="Arial" panose="020B0604020202020204" pitchFamily="34" charset="0"/>
              </a:rPr>
              <a:t> </a:t>
            </a:r>
            <a:r>
              <a:rPr lang="uz-Latn-UZ" sz="1050" dirty="0">
                <a:solidFill>
                  <a:srgbClr val="084896"/>
                </a:solidFill>
                <a:latin typeface="Arial" panose="020B0604020202020204" pitchFamily="34" charset="0"/>
                <a:cs typeface="Arial" panose="020B0604020202020204" pitchFamily="34" charset="0"/>
              </a:rPr>
              <a:t>va (yoki) tovarlarni (xizmatlarni) realizatsiya qil</a:t>
            </a:r>
            <a:r>
              <a:rPr lang="en-US" sz="1050" dirty="0" err="1">
                <a:solidFill>
                  <a:srgbClr val="084896"/>
                </a:solidFill>
                <a:latin typeface="Arial" panose="020B0604020202020204" pitchFamily="34" charset="0"/>
                <a:cs typeface="Arial" panose="020B0604020202020204" pitchFamily="34" charset="0"/>
              </a:rPr>
              <a:t>adigan</a:t>
            </a:r>
            <a:r>
              <a:rPr lang="en-US" sz="1050" dirty="0">
                <a:solidFill>
                  <a:srgbClr val="084896"/>
                </a:solidFill>
                <a:latin typeface="Arial" panose="020B0604020202020204" pitchFamily="34" charset="0"/>
                <a:cs typeface="Arial" panose="020B0604020202020204" pitchFamily="34" charset="0"/>
              </a:rPr>
              <a:t> </a:t>
            </a:r>
            <a:r>
              <a:rPr lang="en-US" sz="1050" dirty="0" err="1">
                <a:solidFill>
                  <a:srgbClr val="084896"/>
                </a:solidFill>
                <a:latin typeface="Arial" panose="020B0604020202020204" pitchFamily="34" charset="0"/>
                <a:cs typeface="Arial" panose="020B0604020202020204" pitchFamily="34" charset="0"/>
              </a:rPr>
              <a:t>bo‘lsa</a:t>
            </a:r>
            <a:r>
              <a:rPr lang="en-US" sz="1050" dirty="0">
                <a:solidFill>
                  <a:srgbClr val="084896"/>
                </a:solidFill>
                <a:latin typeface="Arial" panose="020B0604020202020204" pitchFamily="34" charset="0"/>
                <a:cs typeface="Arial" panose="020B0604020202020204" pitchFamily="34" charset="0"/>
              </a:rPr>
              <a:t>; </a:t>
            </a:r>
            <a:r>
              <a:rPr lang="en-US" sz="1050" dirty="0" err="1">
                <a:solidFill>
                  <a:srgbClr val="084896"/>
                </a:solidFill>
                <a:latin typeface="Arial" panose="020B0604020202020204" pitchFamily="34" charset="0"/>
                <a:cs typeface="Arial" panose="020B0604020202020204" pitchFamily="34" charset="0"/>
              </a:rPr>
              <a:t>notijorat</a:t>
            </a:r>
            <a:r>
              <a:rPr lang="en-US" sz="1050" dirty="0">
                <a:solidFill>
                  <a:srgbClr val="084896"/>
                </a:solidFill>
                <a:latin typeface="Arial" panose="020B0604020202020204" pitchFamily="34" charset="0"/>
                <a:cs typeface="Arial" panose="020B0604020202020204" pitchFamily="34" charset="0"/>
              </a:rPr>
              <a:t> </a:t>
            </a:r>
            <a:r>
              <a:rPr lang="en-US" sz="1050" dirty="0" err="1">
                <a:solidFill>
                  <a:srgbClr val="084896"/>
                </a:solidFill>
                <a:latin typeface="Arial" panose="020B0604020202020204" pitchFamily="34" charset="0"/>
                <a:cs typeface="Arial" panose="020B0604020202020204" pitchFamily="34" charset="0"/>
              </a:rPr>
              <a:t>faoliyati</a:t>
            </a:r>
            <a:r>
              <a:rPr lang="en-US" sz="1050" dirty="0">
                <a:solidFill>
                  <a:srgbClr val="084896"/>
                </a:solidFill>
                <a:latin typeface="Arial" panose="020B0604020202020204" pitchFamily="34" charset="0"/>
                <a:cs typeface="Arial" panose="020B0604020202020204" pitchFamily="34" charset="0"/>
              </a:rPr>
              <a:t> </a:t>
            </a:r>
            <a:r>
              <a:rPr lang="en-US" sz="1050" dirty="0" err="1">
                <a:solidFill>
                  <a:srgbClr val="084896"/>
                </a:solidFill>
                <a:latin typeface="Arial" panose="020B0604020202020204" pitchFamily="34" charset="0"/>
                <a:cs typeface="Arial" panose="020B0604020202020204" pitchFamily="34" charset="0"/>
              </a:rPr>
              <a:t>bilan</a:t>
            </a:r>
            <a:r>
              <a:rPr lang="en-US" sz="1050" dirty="0">
                <a:solidFill>
                  <a:srgbClr val="084896"/>
                </a:solidFill>
                <a:latin typeface="Arial" panose="020B0604020202020204" pitchFamily="34" charset="0"/>
                <a:cs typeface="Arial" panose="020B0604020202020204" pitchFamily="34" charset="0"/>
              </a:rPr>
              <a:t> </a:t>
            </a:r>
            <a:r>
              <a:rPr lang="en-US" sz="1050" dirty="0" err="1">
                <a:solidFill>
                  <a:srgbClr val="084896"/>
                </a:solidFill>
                <a:latin typeface="Arial" panose="020B0604020202020204" pitchFamily="34" charset="0"/>
                <a:cs typeface="Arial" panose="020B0604020202020204" pitchFamily="34" charset="0"/>
              </a:rPr>
              <a:t>bog‘liq</a:t>
            </a:r>
            <a:r>
              <a:rPr lang="en-US" sz="1050" dirty="0">
                <a:solidFill>
                  <a:srgbClr val="084896"/>
                </a:solidFill>
                <a:latin typeface="Arial" panose="020B0604020202020204" pitchFamily="34" charset="0"/>
                <a:cs typeface="Arial" panose="020B0604020202020204" pitchFamily="34" charset="0"/>
              </a:rPr>
              <a:t> </a:t>
            </a:r>
            <a:r>
              <a:rPr lang="en-US" sz="1050" err="1">
                <a:solidFill>
                  <a:srgbClr val="084896"/>
                </a:solidFill>
                <a:latin typeface="Arial" panose="020B0604020202020204" pitchFamily="34" charset="0"/>
                <a:cs typeface="Arial" panose="020B0604020202020204" pitchFamily="34" charset="0"/>
              </a:rPr>
              <a:t>bo</a:t>
            </a:r>
            <a:r>
              <a:rPr lang="en-US" sz="1050">
                <a:solidFill>
                  <a:srgbClr val="084896"/>
                </a:solidFill>
                <a:latin typeface="Arial" panose="020B0604020202020204" pitchFamily="34" charset="0"/>
                <a:cs typeface="Arial" panose="020B0604020202020204" pitchFamily="34" charset="0"/>
              </a:rPr>
              <a:t>‘lmaganda)</a:t>
            </a:r>
            <a:endParaRPr lang="en-US" sz="1050" dirty="0">
              <a:solidFill>
                <a:srgbClr val="084896"/>
              </a:solidFill>
              <a:latin typeface="Arial" panose="020B0604020202020204" pitchFamily="34" charset="0"/>
              <a:cs typeface="Arial" panose="020B0604020202020204" pitchFamily="34" charset="0"/>
            </a:endParaRPr>
          </a:p>
        </p:txBody>
      </p:sp>
      <p:pic>
        <p:nvPicPr>
          <p:cNvPr id="93" name="Рисунок 22">
            <a:extLst>
              <a:ext uri="{FF2B5EF4-FFF2-40B4-BE49-F238E27FC236}">
                <a16:creationId xmlns:a16="http://schemas.microsoft.com/office/drawing/2014/main" id="{3B742079-DE96-E403-ACBD-CCFE65A02CD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66838" y="3259826"/>
            <a:ext cx="382445" cy="32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 name="Рисунок 50">
            <a:extLst>
              <a:ext uri="{FF2B5EF4-FFF2-40B4-BE49-F238E27FC236}">
                <a16:creationId xmlns:a16="http://schemas.microsoft.com/office/drawing/2014/main" id="{C507E49D-082C-5C49-28B4-62D31C86AE1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75463" y="2914117"/>
            <a:ext cx="1013193" cy="59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Скругленный прямоугольник 10">
            <a:extLst>
              <a:ext uri="{FF2B5EF4-FFF2-40B4-BE49-F238E27FC236}">
                <a16:creationId xmlns:a16="http://schemas.microsoft.com/office/drawing/2014/main" id="{BDABD620-16EF-DCDF-5A5C-308C93396880}"/>
              </a:ext>
            </a:extLst>
          </p:cNvPr>
          <p:cNvSpPr/>
          <p:nvPr/>
        </p:nvSpPr>
        <p:spPr>
          <a:xfrm>
            <a:off x="1139646" y="1175251"/>
            <a:ext cx="9765362" cy="1650785"/>
          </a:xfrm>
          <a:prstGeom prst="roundRect">
            <a:avLst/>
          </a:prstGeom>
          <a:ln w="19050">
            <a:solidFill>
              <a:srgbClr val="002060"/>
            </a:solidFill>
            <a:prstDash val="lgDashDot"/>
          </a:ln>
        </p:spPr>
        <p:style>
          <a:lnRef idx="2">
            <a:schemeClr val="accent1"/>
          </a:lnRef>
          <a:fillRef idx="1">
            <a:schemeClr val="lt1"/>
          </a:fillRef>
          <a:effectRef idx="0">
            <a:schemeClr val="accent1"/>
          </a:effectRef>
          <a:fontRef idx="minor">
            <a:schemeClr val="dk1"/>
          </a:fontRef>
        </p:style>
        <p:txBody>
          <a:bodyPr anchor="ctr"/>
          <a:lstStyle/>
          <a:p>
            <a:pPr marL="625475">
              <a:defRPr/>
            </a:pPr>
            <a:r>
              <a:rPr lang="en-US" sz="1600" dirty="0" err="1">
                <a:solidFill>
                  <a:schemeClr val="accent1">
                    <a:lumMod val="50000"/>
                  </a:schemeClr>
                </a:solidFill>
                <a:latin typeface="Arial" panose="020B0604020202020204" pitchFamily="34" charset="0"/>
                <a:cs typeface="Arial" panose="020B0604020202020204" pitchFamily="34" charset="0"/>
              </a:rPr>
              <a:t>Qonunchilikda</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notijorat</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tashkilot</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uchun</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belgilangan</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shaklda</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ro‘yxatdan</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o‘tkazilgan</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quyidagi</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shartlarga</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muvofiq</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bo‘lgan</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yuridik</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shaxs</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Soliq</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kodeksi</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maqsadida</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notijorat</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tashkilot</a:t>
            </a:r>
            <a:r>
              <a:rPr lang="en-US" sz="1600" dirty="0">
                <a:solidFill>
                  <a:schemeClr val="accent1">
                    <a:lumMod val="50000"/>
                  </a:schemeClr>
                </a:solidFill>
                <a:latin typeface="Arial" panose="020B0604020202020204" pitchFamily="34" charset="0"/>
                <a:cs typeface="Arial" panose="020B0604020202020204" pitchFamily="34" charset="0"/>
              </a:rPr>
              <a:t> deb </a:t>
            </a:r>
            <a:r>
              <a:rPr lang="en-US" sz="1600" dirty="0" err="1">
                <a:solidFill>
                  <a:schemeClr val="accent1">
                    <a:lumMod val="50000"/>
                  </a:schemeClr>
                </a:solidFill>
                <a:latin typeface="Arial" panose="020B0604020202020204" pitchFamily="34" charset="0"/>
                <a:cs typeface="Arial" panose="020B0604020202020204" pitchFamily="34" charset="0"/>
              </a:rPr>
              <a:t>e’tirof</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etiladi</a:t>
            </a:r>
            <a:r>
              <a:rPr lang="en-US" sz="1600" dirty="0">
                <a:solidFill>
                  <a:schemeClr val="accent1">
                    <a:lumMod val="50000"/>
                  </a:schemeClr>
                </a:solidFill>
                <a:latin typeface="Arial" panose="020B0604020202020204" pitchFamily="34" charset="0"/>
                <a:cs typeface="Arial" panose="020B0604020202020204" pitchFamily="34" charset="0"/>
              </a:rPr>
              <a:t>, agar:</a:t>
            </a:r>
          </a:p>
          <a:p>
            <a:pPr marL="715963" indent="-90488">
              <a:buFont typeface="Arial" panose="020B0604020202020204" pitchFamily="34" charset="0"/>
              <a:buChar char="•"/>
              <a:defRPr/>
            </a:pPr>
            <a:r>
              <a:rPr lang="en-US" sz="1600" dirty="0" err="1">
                <a:solidFill>
                  <a:schemeClr val="accent1">
                    <a:lumMod val="50000"/>
                  </a:schemeClr>
                </a:solidFill>
                <a:latin typeface="Arial" panose="020B0604020202020204" pitchFamily="34" charset="0"/>
                <a:cs typeface="Arial" panose="020B0604020202020204" pitchFamily="34" charset="0"/>
              </a:rPr>
              <a:t>daromad</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olish</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maqsadiga</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ega</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bo‘lmasa</a:t>
            </a:r>
            <a:r>
              <a:rPr lang="en-US" sz="1600" dirty="0">
                <a:solidFill>
                  <a:schemeClr val="accent1">
                    <a:lumMod val="50000"/>
                  </a:schemeClr>
                </a:solidFill>
                <a:latin typeface="Arial" panose="020B0604020202020204" pitchFamily="34" charset="0"/>
                <a:cs typeface="Arial" panose="020B0604020202020204" pitchFamily="34" charset="0"/>
              </a:rPr>
              <a:t>;</a:t>
            </a:r>
          </a:p>
          <a:p>
            <a:pPr marL="715963" indent="-90488">
              <a:buFont typeface="Arial" panose="020B0604020202020204" pitchFamily="34" charset="0"/>
              <a:buChar char="•"/>
              <a:defRPr/>
            </a:pPr>
            <a:r>
              <a:rPr lang="en-US" sz="1600" dirty="0" err="1">
                <a:solidFill>
                  <a:schemeClr val="accent1">
                    <a:lumMod val="50000"/>
                  </a:schemeClr>
                </a:solidFill>
                <a:latin typeface="Arial" panose="020B0604020202020204" pitchFamily="34" charset="0"/>
                <a:cs typeface="Arial" panose="020B0604020202020204" pitchFamily="34" charset="0"/>
              </a:rPr>
              <a:t>daromadlarni</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yoki</a:t>
            </a:r>
            <a:r>
              <a:rPr lang="en-US" sz="1600" dirty="0">
                <a:solidFill>
                  <a:schemeClr val="accent1">
                    <a:lumMod val="50000"/>
                  </a:schemeClr>
                </a:solidFill>
                <a:latin typeface="Arial" panose="020B0604020202020204" pitchFamily="34" charset="0"/>
                <a:cs typeface="Arial" panose="020B0604020202020204" pitchFamily="34" charset="0"/>
              </a:rPr>
              <a:t> mol-</a:t>
            </a:r>
            <a:r>
              <a:rPr lang="en-US" sz="1600" dirty="0" err="1">
                <a:solidFill>
                  <a:schemeClr val="accent1">
                    <a:lumMod val="50000"/>
                  </a:schemeClr>
                </a:solidFill>
                <a:latin typeface="Arial" panose="020B0604020202020204" pitchFamily="34" charset="0"/>
                <a:cs typeface="Arial" panose="020B0604020202020204" pitchFamily="34" charset="0"/>
              </a:rPr>
              <a:t>mulkni</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ishtirokchilari</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a’zolari</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o‘rtasida</a:t>
            </a:r>
            <a:r>
              <a:rPr lang="en-US" sz="1600" dirty="0">
                <a:solidFill>
                  <a:schemeClr val="accent1">
                    <a:lumMod val="50000"/>
                  </a:schemeClr>
                </a:solidFill>
                <a:latin typeface="Arial" panose="020B0604020202020204" pitchFamily="34" charset="0"/>
                <a:cs typeface="Arial" panose="020B0604020202020204" pitchFamily="34" charset="0"/>
              </a:rPr>
              <a:t> </a:t>
            </a:r>
            <a:r>
              <a:rPr lang="en-US" sz="1600" dirty="0" err="1">
                <a:solidFill>
                  <a:schemeClr val="accent1">
                    <a:lumMod val="50000"/>
                  </a:schemeClr>
                </a:solidFill>
                <a:latin typeface="Arial" panose="020B0604020202020204" pitchFamily="34" charset="0"/>
                <a:cs typeface="Arial" panose="020B0604020202020204" pitchFamily="34" charset="0"/>
              </a:rPr>
              <a:t>taqsimlamasa</a:t>
            </a:r>
            <a:r>
              <a:rPr lang="en-US" sz="1600" dirty="0">
                <a:solidFill>
                  <a:schemeClr val="accent1">
                    <a:lumMod val="50000"/>
                  </a:schemeClr>
                </a:solidFill>
                <a:latin typeface="Arial" panose="020B0604020202020204" pitchFamily="34" charset="0"/>
                <a:cs typeface="Arial" panose="020B0604020202020204" pitchFamily="34" charset="0"/>
              </a:rPr>
              <a:t>.</a:t>
            </a:r>
            <a:r>
              <a:rPr lang="ru-RU" sz="1600" dirty="0">
                <a:solidFill>
                  <a:schemeClr val="accent1">
                    <a:lumMod val="50000"/>
                  </a:schemeClr>
                </a:solidFill>
                <a:latin typeface="Arial" panose="020B0604020202020204" pitchFamily="34" charset="0"/>
                <a:cs typeface="Arial" panose="020B0604020202020204" pitchFamily="34" charset="0"/>
              </a:rPr>
              <a:t/>
            </a:r>
            <a:br>
              <a:rPr lang="ru-RU" sz="1600" dirty="0">
                <a:solidFill>
                  <a:schemeClr val="accent1">
                    <a:lumMod val="50000"/>
                  </a:schemeClr>
                </a:solidFill>
                <a:latin typeface="Arial" panose="020B0604020202020204" pitchFamily="34" charset="0"/>
                <a:cs typeface="Arial" panose="020B0604020202020204" pitchFamily="34" charset="0"/>
              </a:rPr>
            </a:br>
            <a:r>
              <a:rPr lang="ru-RU" sz="1400" dirty="0">
                <a:solidFill>
                  <a:schemeClr val="accent1">
                    <a:lumMod val="50000"/>
                  </a:schemeClr>
                </a:solidFill>
                <a:latin typeface="Arial" panose="020B0604020202020204" pitchFamily="34" charset="0"/>
                <a:cs typeface="Arial" panose="020B0604020202020204" pitchFamily="34" charset="0"/>
              </a:rPr>
              <a:t>(</a:t>
            </a:r>
            <a:r>
              <a:rPr lang="en-US" sz="1400" dirty="0" err="1">
                <a:solidFill>
                  <a:schemeClr val="accent1">
                    <a:lumMod val="50000"/>
                  </a:schemeClr>
                </a:solidFill>
                <a:latin typeface="Arial" panose="020B0604020202020204" pitchFamily="34" charset="0"/>
                <a:cs typeface="Arial" panose="020B0604020202020204" pitchFamily="34" charset="0"/>
              </a:rPr>
              <a:t>SKning</a:t>
            </a:r>
            <a:r>
              <a:rPr lang="en-US" sz="1400" dirty="0">
                <a:solidFill>
                  <a:schemeClr val="accent1">
                    <a:lumMod val="50000"/>
                  </a:schemeClr>
                </a:solidFill>
                <a:latin typeface="Arial" panose="020B0604020202020204" pitchFamily="34" charset="0"/>
                <a:cs typeface="Arial" panose="020B0604020202020204" pitchFamily="34" charset="0"/>
              </a:rPr>
              <a:t> 58-moddasi</a:t>
            </a:r>
            <a:r>
              <a:rPr lang="ru-RU" sz="1400" dirty="0">
                <a:solidFill>
                  <a:schemeClr val="accent1">
                    <a:lumMod val="50000"/>
                  </a:schemeClr>
                </a:solidFill>
                <a:latin typeface="Arial" panose="020B0604020202020204" pitchFamily="34" charset="0"/>
                <a:cs typeface="Arial" panose="020B0604020202020204" pitchFamily="34" charset="0"/>
              </a:rPr>
              <a:t>)</a:t>
            </a:r>
            <a:endParaRPr lang="ru-RU" sz="1600" dirty="0">
              <a:solidFill>
                <a:schemeClr val="accent1">
                  <a:lumMod val="50000"/>
                </a:schemeClr>
              </a:solidFill>
              <a:latin typeface="Arial" panose="020B0604020202020204" pitchFamily="34" charset="0"/>
              <a:cs typeface="Arial" panose="020B0604020202020204" pitchFamily="34" charset="0"/>
            </a:endParaRPr>
          </a:p>
        </p:txBody>
      </p:sp>
      <p:sp>
        <p:nvSpPr>
          <p:cNvPr id="132" name="Title 6">
            <a:extLst>
              <a:ext uri="{FF2B5EF4-FFF2-40B4-BE49-F238E27FC236}">
                <a16:creationId xmlns:a16="http://schemas.microsoft.com/office/drawing/2014/main" id="{FB62AC12-652B-79CC-19EB-7759D7D65FFB}"/>
              </a:ext>
            </a:extLst>
          </p:cNvPr>
          <p:cNvSpPr>
            <a:spLocks noGrp="1"/>
          </p:cNvSpPr>
          <p:nvPr>
            <p:ph type="title"/>
          </p:nvPr>
        </p:nvSpPr>
        <p:spPr>
          <a:xfrm>
            <a:off x="2641086" y="267384"/>
            <a:ext cx="7207590" cy="390639"/>
          </a:xfrm>
        </p:spPr>
        <p:txBody>
          <a:bodyPr rtlCol="0">
            <a:noAutofit/>
          </a:bodyPr>
          <a:lstStyle/>
          <a:p>
            <a:pPr algn="ctr" eaLnBrk="1" fontAlgn="auto" hangingPunct="1">
              <a:spcAft>
                <a:spcPts val="0"/>
              </a:spcAft>
              <a:defRPr/>
            </a:pPr>
            <a:r>
              <a:rPr lang="en-US" sz="2000" b="1" dirty="0" err="1">
                <a:solidFill>
                  <a:schemeClr val="accent5">
                    <a:lumMod val="50000"/>
                  </a:schemeClr>
                </a:solidFill>
                <a:latin typeface="Arial" panose="020B0604020202020204" pitchFamily="34" charset="0"/>
                <a:cs typeface="Arial" panose="020B0604020202020204" pitchFamily="34" charset="0"/>
              </a:rPr>
              <a:t>NNTni</a:t>
            </a:r>
            <a:r>
              <a:rPr lang="en-US" sz="2000" b="1" dirty="0">
                <a:solidFill>
                  <a:schemeClr val="accent5">
                    <a:lumMod val="50000"/>
                  </a:schemeClr>
                </a:solidFill>
                <a:latin typeface="Arial" panose="020B0604020202020204" pitchFamily="34" charset="0"/>
                <a:cs typeface="Arial" panose="020B0604020202020204" pitchFamily="34" charset="0"/>
              </a:rPr>
              <a:t> SOLIQQA TORTISH</a:t>
            </a:r>
            <a:endParaRPr lang="uz-Cyrl-UZ" sz="2000" b="1" dirty="0">
              <a:solidFill>
                <a:schemeClr val="accent5">
                  <a:lumMod val="50000"/>
                </a:schemeClr>
              </a:solidFill>
              <a:latin typeface="Arial" panose="020B0604020202020204" pitchFamily="34" charset="0"/>
              <a:cs typeface="Arial" panose="020B0604020202020204" pitchFamily="34" charset="0"/>
            </a:endParaRPr>
          </a:p>
        </p:txBody>
      </p:sp>
      <p:sp>
        <p:nvSpPr>
          <p:cNvPr id="32" name="Rectangle 15"/>
          <p:cNvSpPr/>
          <p:nvPr/>
        </p:nvSpPr>
        <p:spPr>
          <a:xfrm flipV="1">
            <a:off x="0" y="906676"/>
            <a:ext cx="12192000" cy="57653"/>
          </a:xfrm>
          <a:prstGeom prst="rect">
            <a:avLst/>
          </a:prstGeom>
          <a:solidFill>
            <a:srgbClr val="2694B2"/>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274320" eaLnBrk="1" fontAlgn="auto" hangingPunct="1">
              <a:spcBef>
                <a:spcPts val="0"/>
              </a:spcBef>
              <a:spcAft>
                <a:spcPts val="0"/>
              </a:spcAft>
              <a:defRPr/>
            </a:pPr>
            <a:endParaRPr lang="ru-RU" sz="1100" b="1" dirty="0">
              <a:solidFill>
                <a:srgbClr val="FFFFFF"/>
              </a:solidFill>
              <a:cs typeface="Calibri" panose="020F0502020204030204" pitchFamily="34" charset="0"/>
            </a:endParaRPr>
          </a:p>
        </p:txBody>
      </p:sp>
      <p:cxnSp>
        <p:nvCxnSpPr>
          <p:cNvPr id="2" name="Прямая со стрелкой 1">
            <a:extLst>
              <a:ext uri="{FF2B5EF4-FFF2-40B4-BE49-F238E27FC236}">
                <a16:creationId xmlns:a16="http://schemas.microsoft.com/office/drawing/2014/main" id="{66EBF15D-A6E3-A641-0463-545BD8FC5564}"/>
              </a:ext>
            </a:extLst>
          </p:cNvPr>
          <p:cNvCxnSpPr>
            <a:cxnSpLocks/>
            <a:stCxn id="13" idx="3"/>
            <a:endCxn id="16" idx="1"/>
          </p:cNvCxnSpPr>
          <p:nvPr/>
        </p:nvCxnSpPr>
        <p:spPr>
          <a:xfrm>
            <a:off x="6623923" y="4058178"/>
            <a:ext cx="612554" cy="352739"/>
          </a:xfrm>
          <a:prstGeom prst="straightConnector1">
            <a:avLst/>
          </a:prstGeom>
          <a:ln w="12700">
            <a:solidFill>
              <a:srgbClr val="084896">
                <a:alpha val="60000"/>
              </a:srgbClr>
            </a:solidFill>
            <a:prstDash val="dash"/>
            <a:tailEnd type="stealth"/>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a:extLst>
              <a:ext uri="{FF2B5EF4-FFF2-40B4-BE49-F238E27FC236}">
                <a16:creationId xmlns:a16="http://schemas.microsoft.com/office/drawing/2014/main" id="{76DA6937-8C3F-3A6B-975B-6FC589E5FFE2}"/>
              </a:ext>
            </a:extLst>
          </p:cNvPr>
          <p:cNvCxnSpPr>
            <a:cxnSpLocks/>
            <a:stCxn id="13" idx="3"/>
            <a:endCxn id="92" idx="1"/>
          </p:cNvCxnSpPr>
          <p:nvPr/>
        </p:nvCxnSpPr>
        <p:spPr>
          <a:xfrm flipV="1">
            <a:off x="6623923" y="3473359"/>
            <a:ext cx="604249" cy="584819"/>
          </a:xfrm>
          <a:prstGeom prst="straightConnector1">
            <a:avLst/>
          </a:prstGeom>
          <a:ln w="12700">
            <a:solidFill>
              <a:srgbClr val="084896">
                <a:alpha val="60000"/>
              </a:srgbClr>
            </a:solidFill>
            <a:prstDash val="dash"/>
            <a:tailEnd type="stealth"/>
          </a:ln>
        </p:spPr>
        <p:style>
          <a:lnRef idx="1">
            <a:schemeClr val="accent1"/>
          </a:lnRef>
          <a:fillRef idx="0">
            <a:schemeClr val="accent1"/>
          </a:fillRef>
          <a:effectRef idx="0">
            <a:schemeClr val="accent1"/>
          </a:effectRef>
          <a:fontRef idx="minor">
            <a:schemeClr val="tx1"/>
          </a:fontRef>
        </p:style>
      </p:cxnSp>
      <p:sp>
        <p:nvSpPr>
          <p:cNvPr id="16" name="Скругленный прямоугольник 16">
            <a:extLst>
              <a:ext uri="{FF2B5EF4-FFF2-40B4-BE49-F238E27FC236}">
                <a16:creationId xmlns:a16="http://schemas.microsoft.com/office/drawing/2014/main" id="{DC0146FD-B1BE-9143-DAB0-FB14ABB6AB28}"/>
              </a:ext>
            </a:extLst>
          </p:cNvPr>
          <p:cNvSpPr/>
          <p:nvPr/>
        </p:nvSpPr>
        <p:spPr>
          <a:xfrm>
            <a:off x="7236477" y="4127446"/>
            <a:ext cx="4420188" cy="566941"/>
          </a:xfrm>
          <a:prstGeom prst="roundRect">
            <a:avLst/>
          </a:prstGeom>
          <a:noFill/>
          <a:ln>
            <a:solidFill>
              <a:srgbClr val="084896"/>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49263" indent="-93663" algn="just">
              <a:defRPr/>
            </a:pPr>
            <a:r>
              <a:rPr lang="en-US" sz="1600" dirty="0">
                <a:solidFill>
                  <a:srgbClr val="084896"/>
                </a:solidFill>
                <a:latin typeface="Arial" panose="020B0604020202020204" pitchFamily="34" charset="0"/>
                <a:cs typeface="Arial" panose="020B0604020202020204" pitchFamily="34" charset="0"/>
              </a:rPr>
              <a:t>       </a:t>
            </a:r>
            <a:r>
              <a:rPr lang="en-US" sz="1600" dirty="0" err="1">
                <a:solidFill>
                  <a:srgbClr val="084896"/>
                </a:solidFill>
                <a:latin typeface="Arial" panose="020B0604020202020204" pitchFamily="34" charset="0"/>
                <a:cs typeface="Arial" panose="020B0604020202020204" pitchFamily="34" charset="0"/>
              </a:rPr>
              <a:t>foyda</a:t>
            </a:r>
            <a:r>
              <a:rPr lang="en-US" sz="1600" dirty="0">
                <a:solidFill>
                  <a:srgbClr val="084896"/>
                </a:solidFill>
                <a:latin typeface="Arial" panose="020B0604020202020204" pitchFamily="34" charset="0"/>
                <a:cs typeface="Arial" panose="020B0604020202020204" pitchFamily="34" charset="0"/>
              </a:rPr>
              <a:t> </a:t>
            </a:r>
            <a:r>
              <a:rPr lang="en-US" sz="1600" dirty="0" err="1">
                <a:solidFill>
                  <a:srgbClr val="084896"/>
                </a:solidFill>
                <a:latin typeface="Arial" panose="020B0604020202020204" pitchFamily="34" charset="0"/>
                <a:cs typeface="Arial" panose="020B0604020202020204" pitchFamily="34" charset="0"/>
              </a:rPr>
              <a:t>solig‘i</a:t>
            </a:r>
            <a:r>
              <a:rPr lang="ru-RU" sz="1600" dirty="0">
                <a:solidFill>
                  <a:srgbClr val="084896"/>
                </a:solidFill>
                <a:latin typeface="Arial" panose="020B0604020202020204" pitchFamily="34" charset="0"/>
                <a:cs typeface="Arial" panose="020B0604020202020204" pitchFamily="34" charset="0"/>
              </a:rPr>
              <a:t> </a:t>
            </a:r>
            <a:r>
              <a:rPr lang="ru-RU" sz="1200" dirty="0">
                <a:solidFill>
                  <a:srgbClr val="084896"/>
                </a:solidFill>
                <a:latin typeface="Arial" panose="020B0604020202020204" pitchFamily="34" charset="0"/>
                <a:cs typeface="Arial" panose="020B0604020202020204" pitchFamily="34" charset="0"/>
              </a:rPr>
              <a:t>(</a:t>
            </a:r>
            <a:r>
              <a:rPr lang="en-US" sz="1200" dirty="0" err="1">
                <a:solidFill>
                  <a:srgbClr val="084896"/>
                </a:solidFill>
                <a:latin typeface="Arial" panose="020B0604020202020204" pitchFamily="34" charset="0"/>
                <a:cs typeface="Arial" panose="020B0604020202020204" pitchFamily="34" charset="0"/>
              </a:rPr>
              <a:t>o‘z</a:t>
            </a:r>
            <a:r>
              <a:rPr lang="en-US" sz="1200" dirty="0">
                <a:solidFill>
                  <a:srgbClr val="084896"/>
                </a:solidFill>
                <a:latin typeface="Arial" panose="020B0604020202020204" pitchFamily="34" charset="0"/>
                <a:cs typeface="Arial" panose="020B0604020202020204" pitchFamily="34" charset="0"/>
              </a:rPr>
              <a:t> </a:t>
            </a:r>
            <a:r>
              <a:rPr lang="en-US" sz="1200" dirty="0" err="1">
                <a:solidFill>
                  <a:srgbClr val="084896"/>
                </a:solidFill>
                <a:latin typeface="Arial" panose="020B0604020202020204" pitchFamily="34" charset="0"/>
                <a:cs typeface="Arial" panose="020B0604020202020204" pitchFamily="34" charset="0"/>
              </a:rPr>
              <a:t>faoliyati</a:t>
            </a:r>
            <a:r>
              <a:rPr lang="en-US" sz="1200" dirty="0">
                <a:solidFill>
                  <a:srgbClr val="084896"/>
                </a:solidFill>
                <a:latin typeface="Arial" panose="020B0604020202020204" pitchFamily="34" charset="0"/>
                <a:cs typeface="Arial" panose="020B0604020202020204" pitchFamily="34" charset="0"/>
              </a:rPr>
              <a:t> </a:t>
            </a:r>
            <a:r>
              <a:rPr lang="en-US" sz="1200" dirty="0" err="1">
                <a:solidFill>
                  <a:srgbClr val="084896"/>
                </a:solidFill>
                <a:latin typeface="Arial" panose="020B0604020202020204" pitchFamily="34" charset="0"/>
                <a:cs typeface="Arial" panose="020B0604020202020204" pitchFamily="34" charset="0"/>
              </a:rPr>
              <a:t>bilan</a:t>
            </a:r>
            <a:r>
              <a:rPr lang="en-US" sz="1200" dirty="0">
                <a:solidFill>
                  <a:srgbClr val="084896"/>
                </a:solidFill>
                <a:latin typeface="Arial" panose="020B0604020202020204" pitchFamily="34" charset="0"/>
                <a:cs typeface="Arial" panose="020B0604020202020204" pitchFamily="34" charset="0"/>
              </a:rPr>
              <a:t> </a:t>
            </a:r>
            <a:r>
              <a:rPr lang="en-US" sz="1200" dirty="0" err="1">
                <a:solidFill>
                  <a:srgbClr val="084896"/>
                </a:solidFill>
                <a:latin typeface="Arial" panose="020B0604020202020204" pitchFamily="34" charset="0"/>
                <a:cs typeface="Arial" panose="020B0604020202020204" pitchFamily="34" charset="0"/>
              </a:rPr>
              <a:t>bog‘liq</a:t>
            </a:r>
            <a:r>
              <a:rPr lang="en-US" sz="1200" dirty="0">
                <a:solidFill>
                  <a:srgbClr val="084896"/>
                </a:solidFill>
                <a:latin typeface="Arial" panose="020B0604020202020204" pitchFamily="34" charset="0"/>
                <a:cs typeface="Arial" panose="020B0604020202020204" pitchFamily="34" charset="0"/>
              </a:rPr>
              <a:t> </a:t>
            </a:r>
            <a:r>
              <a:rPr lang="en-US" sz="1200" dirty="0" err="1">
                <a:solidFill>
                  <a:srgbClr val="084896"/>
                </a:solidFill>
                <a:latin typeface="Arial" panose="020B0604020202020204" pitchFamily="34" charset="0"/>
                <a:cs typeface="Arial" panose="020B0604020202020204" pitchFamily="34" charset="0"/>
              </a:rPr>
              <a:t>bo‘lmagan</a:t>
            </a:r>
            <a:r>
              <a:rPr lang="en-US" sz="1200" dirty="0">
                <a:solidFill>
                  <a:srgbClr val="084896"/>
                </a:solidFill>
                <a:latin typeface="Arial" panose="020B0604020202020204" pitchFamily="34" charset="0"/>
                <a:cs typeface="Arial" panose="020B0604020202020204" pitchFamily="34" charset="0"/>
              </a:rPr>
              <a:t> </a:t>
            </a:r>
            <a:r>
              <a:rPr lang="en-US" sz="1200" dirty="0" err="1">
                <a:solidFill>
                  <a:srgbClr val="084896"/>
                </a:solidFill>
                <a:latin typeface="Arial" panose="020B0604020202020204" pitchFamily="34" charset="0"/>
                <a:cs typeface="Arial" panose="020B0604020202020204" pitchFamily="34" charset="0"/>
              </a:rPr>
              <a:t>daromadlar</a:t>
            </a:r>
            <a:r>
              <a:rPr lang="en-US" sz="1200" dirty="0">
                <a:solidFill>
                  <a:srgbClr val="084896"/>
                </a:solidFill>
                <a:latin typeface="Arial" panose="020B0604020202020204" pitchFamily="34" charset="0"/>
                <a:cs typeface="Arial" panose="020B0604020202020204" pitchFamily="34" charset="0"/>
              </a:rPr>
              <a:t> </a:t>
            </a:r>
            <a:r>
              <a:rPr lang="en-US" sz="1200" dirty="0" err="1">
                <a:solidFill>
                  <a:srgbClr val="084896"/>
                </a:solidFill>
                <a:latin typeface="Arial" panose="020B0604020202020204" pitchFamily="34" charset="0"/>
                <a:cs typeface="Arial" panose="020B0604020202020204" pitchFamily="34" charset="0"/>
              </a:rPr>
              <a:t>olganda</a:t>
            </a:r>
            <a:r>
              <a:rPr lang="en-US" sz="1200" dirty="0">
                <a:solidFill>
                  <a:srgbClr val="084896"/>
                </a:solidFill>
                <a:latin typeface="Arial" panose="020B0604020202020204" pitchFamily="34" charset="0"/>
                <a:cs typeface="Arial" panose="020B0604020202020204" pitchFamily="34" charset="0"/>
              </a:rPr>
              <a:t>)</a:t>
            </a:r>
            <a:endParaRPr lang="ru-RU" sz="1600" dirty="0">
              <a:solidFill>
                <a:srgbClr val="084896"/>
              </a:solidFill>
              <a:latin typeface="Arial" panose="020B0604020202020204" pitchFamily="34" charset="0"/>
              <a:ea typeface="Calibri" panose="020F0502020204030204" pitchFamily="34" charset="0"/>
              <a:cs typeface="Arial" panose="020B0604020202020204" pitchFamily="34" charset="0"/>
            </a:endParaRPr>
          </a:p>
        </p:txBody>
      </p:sp>
      <p:grpSp>
        <p:nvGrpSpPr>
          <p:cNvPr id="20" name="Google Shape;13051;p80">
            <a:extLst>
              <a:ext uri="{FF2B5EF4-FFF2-40B4-BE49-F238E27FC236}">
                <a16:creationId xmlns:a16="http://schemas.microsoft.com/office/drawing/2014/main" id="{B9537467-2D60-91E0-5783-E144C0711D5E}"/>
              </a:ext>
            </a:extLst>
          </p:cNvPr>
          <p:cNvGrpSpPr/>
          <p:nvPr/>
        </p:nvGrpSpPr>
        <p:grpSpPr>
          <a:xfrm>
            <a:off x="420059" y="4289142"/>
            <a:ext cx="338743" cy="297274"/>
            <a:chOff x="4670239" y="1541599"/>
            <a:chExt cx="359679" cy="321833"/>
          </a:xfrm>
          <a:solidFill>
            <a:srgbClr val="0D1F61"/>
          </a:solidFill>
        </p:grpSpPr>
        <p:sp>
          <p:nvSpPr>
            <p:cNvPr id="21" name="Google Shape;13052;p80">
              <a:extLst>
                <a:ext uri="{FF2B5EF4-FFF2-40B4-BE49-F238E27FC236}">
                  <a16:creationId xmlns:a16="http://schemas.microsoft.com/office/drawing/2014/main" id="{2AA259B5-0AC6-221B-6850-31C9B95B25C8}"/>
                </a:ext>
              </a:extLst>
            </p:cNvPr>
            <p:cNvSpPr/>
            <p:nvPr/>
          </p:nvSpPr>
          <p:spPr>
            <a:xfrm>
              <a:off x="4818790" y="1606787"/>
              <a:ext cx="28838" cy="49687"/>
            </a:xfrm>
            <a:custGeom>
              <a:avLst/>
              <a:gdLst/>
              <a:ahLst/>
              <a:cxnLst/>
              <a:rect l="l" t="t" r="r" b="b"/>
              <a:pathLst>
                <a:path w="906" h="1561" extrusionOk="0">
                  <a:moveTo>
                    <a:pt x="429" y="298"/>
                  </a:moveTo>
                  <a:lnTo>
                    <a:pt x="429" y="584"/>
                  </a:lnTo>
                  <a:cubicBezTo>
                    <a:pt x="310" y="537"/>
                    <a:pt x="287" y="489"/>
                    <a:pt x="287" y="429"/>
                  </a:cubicBezTo>
                  <a:cubicBezTo>
                    <a:pt x="287" y="346"/>
                    <a:pt x="358" y="310"/>
                    <a:pt x="429" y="298"/>
                  </a:cubicBezTo>
                  <a:close/>
                  <a:moveTo>
                    <a:pt x="537" y="882"/>
                  </a:moveTo>
                  <a:cubicBezTo>
                    <a:pt x="656" y="929"/>
                    <a:pt x="680" y="989"/>
                    <a:pt x="680" y="1060"/>
                  </a:cubicBezTo>
                  <a:cubicBezTo>
                    <a:pt x="680" y="1132"/>
                    <a:pt x="620" y="1191"/>
                    <a:pt x="537" y="1203"/>
                  </a:cubicBezTo>
                  <a:lnTo>
                    <a:pt x="537" y="882"/>
                  </a:lnTo>
                  <a:close/>
                  <a:moveTo>
                    <a:pt x="477" y="1"/>
                  </a:moveTo>
                  <a:cubicBezTo>
                    <a:pt x="441" y="1"/>
                    <a:pt x="418" y="13"/>
                    <a:pt x="418" y="48"/>
                  </a:cubicBezTo>
                  <a:lnTo>
                    <a:pt x="418" y="108"/>
                  </a:lnTo>
                  <a:cubicBezTo>
                    <a:pt x="191" y="132"/>
                    <a:pt x="48" y="251"/>
                    <a:pt x="48" y="477"/>
                  </a:cubicBezTo>
                  <a:cubicBezTo>
                    <a:pt x="48" y="715"/>
                    <a:pt x="227" y="787"/>
                    <a:pt x="418" y="870"/>
                  </a:cubicBezTo>
                  <a:lnTo>
                    <a:pt x="418" y="1239"/>
                  </a:lnTo>
                  <a:cubicBezTo>
                    <a:pt x="310" y="1215"/>
                    <a:pt x="263" y="1191"/>
                    <a:pt x="179" y="1120"/>
                  </a:cubicBezTo>
                  <a:cubicBezTo>
                    <a:pt x="159" y="1104"/>
                    <a:pt x="138" y="1096"/>
                    <a:pt x="118" y="1096"/>
                  </a:cubicBezTo>
                  <a:cubicBezTo>
                    <a:pt x="93" y="1096"/>
                    <a:pt x="69" y="1110"/>
                    <a:pt x="48" y="1144"/>
                  </a:cubicBezTo>
                  <a:cubicBezTo>
                    <a:pt x="1" y="1203"/>
                    <a:pt x="1" y="1263"/>
                    <a:pt x="48" y="1310"/>
                  </a:cubicBezTo>
                  <a:cubicBezTo>
                    <a:pt x="120" y="1418"/>
                    <a:pt x="287" y="1465"/>
                    <a:pt x="418" y="1465"/>
                  </a:cubicBezTo>
                  <a:lnTo>
                    <a:pt x="418" y="1513"/>
                  </a:lnTo>
                  <a:cubicBezTo>
                    <a:pt x="418" y="1549"/>
                    <a:pt x="441" y="1560"/>
                    <a:pt x="477" y="1560"/>
                  </a:cubicBezTo>
                  <a:cubicBezTo>
                    <a:pt x="501" y="1560"/>
                    <a:pt x="537" y="1549"/>
                    <a:pt x="537" y="1513"/>
                  </a:cubicBezTo>
                  <a:lnTo>
                    <a:pt x="537" y="1429"/>
                  </a:lnTo>
                  <a:cubicBezTo>
                    <a:pt x="727" y="1406"/>
                    <a:pt x="894" y="1263"/>
                    <a:pt x="894" y="1025"/>
                  </a:cubicBezTo>
                  <a:cubicBezTo>
                    <a:pt x="906" y="787"/>
                    <a:pt x="763" y="703"/>
                    <a:pt x="549" y="632"/>
                  </a:cubicBezTo>
                  <a:lnTo>
                    <a:pt x="549" y="286"/>
                  </a:lnTo>
                  <a:cubicBezTo>
                    <a:pt x="596" y="286"/>
                    <a:pt x="644" y="298"/>
                    <a:pt x="680" y="334"/>
                  </a:cubicBezTo>
                  <a:cubicBezTo>
                    <a:pt x="707" y="341"/>
                    <a:pt x="738" y="363"/>
                    <a:pt x="771" y="363"/>
                  </a:cubicBezTo>
                  <a:cubicBezTo>
                    <a:pt x="795" y="363"/>
                    <a:pt x="821" y="351"/>
                    <a:pt x="846" y="310"/>
                  </a:cubicBezTo>
                  <a:cubicBezTo>
                    <a:pt x="882" y="275"/>
                    <a:pt x="894" y="215"/>
                    <a:pt x="834" y="167"/>
                  </a:cubicBezTo>
                  <a:cubicBezTo>
                    <a:pt x="763" y="108"/>
                    <a:pt x="644" y="96"/>
                    <a:pt x="537" y="96"/>
                  </a:cubicBezTo>
                  <a:lnTo>
                    <a:pt x="537" y="48"/>
                  </a:lnTo>
                  <a:cubicBezTo>
                    <a:pt x="537" y="13"/>
                    <a:pt x="501" y="1"/>
                    <a:pt x="477" y="1"/>
                  </a:cubicBezTo>
                  <a:close/>
                </a:path>
              </a:pathLst>
            </a:custGeom>
            <a:grpFill/>
            <a:ln w="3175">
              <a:solidFill>
                <a:schemeClr val="accent5">
                  <a:lumMod val="40000"/>
                  <a:lumOff val="6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3053;p80">
              <a:extLst>
                <a:ext uri="{FF2B5EF4-FFF2-40B4-BE49-F238E27FC236}">
                  <a16:creationId xmlns:a16="http://schemas.microsoft.com/office/drawing/2014/main" id="{2B1AEFE0-9C14-E3CC-219A-FD772864A46E}"/>
                </a:ext>
              </a:extLst>
            </p:cNvPr>
            <p:cNvSpPr/>
            <p:nvPr/>
          </p:nvSpPr>
          <p:spPr>
            <a:xfrm>
              <a:off x="4875256" y="1557896"/>
              <a:ext cx="82281" cy="82663"/>
            </a:xfrm>
            <a:custGeom>
              <a:avLst/>
              <a:gdLst/>
              <a:ahLst/>
              <a:cxnLst/>
              <a:rect l="l" t="t" r="r" b="b"/>
              <a:pathLst>
                <a:path w="2585" h="2597" extrusionOk="0">
                  <a:moveTo>
                    <a:pt x="1287" y="310"/>
                  </a:moveTo>
                  <a:cubicBezTo>
                    <a:pt x="1823" y="310"/>
                    <a:pt x="2275" y="751"/>
                    <a:pt x="2275" y="1299"/>
                  </a:cubicBezTo>
                  <a:cubicBezTo>
                    <a:pt x="2263" y="1834"/>
                    <a:pt x="1823" y="2275"/>
                    <a:pt x="1287" y="2275"/>
                  </a:cubicBezTo>
                  <a:cubicBezTo>
                    <a:pt x="751" y="2275"/>
                    <a:pt x="310" y="1846"/>
                    <a:pt x="310" y="1299"/>
                  </a:cubicBezTo>
                  <a:cubicBezTo>
                    <a:pt x="310" y="763"/>
                    <a:pt x="739" y="310"/>
                    <a:pt x="1287" y="310"/>
                  </a:cubicBezTo>
                  <a:close/>
                  <a:moveTo>
                    <a:pt x="1287" y="1"/>
                  </a:moveTo>
                  <a:cubicBezTo>
                    <a:pt x="572" y="1"/>
                    <a:pt x="1" y="584"/>
                    <a:pt x="1" y="1299"/>
                  </a:cubicBezTo>
                  <a:cubicBezTo>
                    <a:pt x="1" y="2013"/>
                    <a:pt x="572" y="2596"/>
                    <a:pt x="1287" y="2596"/>
                  </a:cubicBezTo>
                  <a:cubicBezTo>
                    <a:pt x="2001" y="2596"/>
                    <a:pt x="2585" y="2013"/>
                    <a:pt x="2585" y="1299"/>
                  </a:cubicBezTo>
                  <a:cubicBezTo>
                    <a:pt x="2585" y="584"/>
                    <a:pt x="2001" y="1"/>
                    <a:pt x="1287" y="1"/>
                  </a:cubicBezTo>
                  <a:close/>
                </a:path>
              </a:pathLst>
            </a:custGeom>
            <a:grpFill/>
            <a:ln w="3175">
              <a:solidFill>
                <a:schemeClr val="accent5">
                  <a:lumMod val="40000"/>
                  <a:lumOff val="6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3054;p80">
              <a:extLst>
                <a:ext uri="{FF2B5EF4-FFF2-40B4-BE49-F238E27FC236}">
                  <a16:creationId xmlns:a16="http://schemas.microsoft.com/office/drawing/2014/main" id="{E2D13F36-3E46-5030-2904-7B407F8C4CF0}"/>
                </a:ext>
              </a:extLst>
            </p:cNvPr>
            <p:cNvSpPr/>
            <p:nvPr/>
          </p:nvSpPr>
          <p:spPr>
            <a:xfrm>
              <a:off x="4775215" y="1541599"/>
              <a:ext cx="199001" cy="147850"/>
            </a:xfrm>
            <a:custGeom>
              <a:avLst/>
              <a:gdLst/>
              <a:ahLst/>
              <a:cxnLst/>
              <a:rect l="l" t="t" r="r" b="b"/>
              <a:pathLst>
                <a:path w="6252" h="4645" extrusionOk="0">
                  <a:moveTo>
                    <a:pt x="1834" y="1811"/>
                  </a:moveTo>
                  <a:cubicBezTo>
                    <a:pt x="2168" y="1811"/>
                    <a:pt x="2465" y="1989"/>
                    <a:pt x="2644" y="2239"/>
                  </a:cubicBezTo>
                  <a:cubicBezTo>
                    <a:pt x="2680" y="2394"/>
                    <a:pt x="2739" y="2525"/>
                    <a:pt x="2799" y="2656"/>
                  </a:cubicBezTo>
                  <a:cubicBezTo>
                    <a:pt x="2799" y="2704"/>
                    <a:pt x="2811" y="2751"/>
                    <a:pt x="2811" y="2787"/>
                  </a:cubicBezTo>
                  <a:cubicBezTo>
                    <a:pt x="2811" y="3335"/>
                    <a:pt x="2382" y="3775"/>
                    <a:pt x="1834" y="3775"/>
                  </a:cubicBezTo>
                  <a:cubicBezTo>
                    <a:pt x="1298" y="3775"/>
                    <a:pt x="846" y="3347"/>
                    <a:pt x="846" y="2787"/>
                  </a:cubicBezTo>
                  <a:cubicBezTo>
                    <a:pt x="846" y="2251"/>
                    <a:pt x="1275" y="1811"/>
                    <a:pt x="1834" y="1811"/>
                  </a:cubicBezTo>
                  <a:close/>
                  <a:moveTo>
                    <a:pt x="1834" y="1263"/>
                  </a:moveTo>
                  <a:cubicBezTo>
                    <a:pt x="2108" y="1263"/>
                    <a:pt x="2382" y="1334"/>
                    <a:pt x="2620" y="1489"/>
                  </a:cubicBezTo>
                  <a:cubicBezTo>
                    <a:pt x="2608" y="1561"/>
                    <a:pt x="2608" y="1644"/>
                    <a:pt x="2584" y="1727"/>
                  </a:cubicBezTo>
                  <a:cubicBezTo>
                    <a:pt x="2382" y="1572"/>
                    <a:pt x="2108" y="1465"/>
                    <a:pt x="1822" y="1465"/>
                  </a:cubicBezTo>
                  <a:cubicBezTo>
                    <a:pt x="1120" y="1465"/>
                    <a:pt x="536" y="2049"/>
                    <a:pt x="536" y="2763"/>
                  </a:cubicBezTo>
                  <a:cubicBezTo>
                    <a:pt x="536" y="3477"/>
                    <a:pt x="1108" y="4061"/>
                    <a:pt x="1822" y="4061"/>
                  </a:cubicBezTo>
                  <a:cubicBezTo>
                    <a:pt x="2453" y="4061"/>
                    <a:pt x="2953" y="3632"/>
                    <a:pt x="3096" y="3049"/>
                  </a:cubicBezTo>
                  <a:cubicBezTo>
                    <a:pt x="3156" y="3108"/>
                    <a:pt x="3215" y="3156"/>
                    <a:pt x="3275" y="3216"/>
                  </a:cubicBezTo>
                  <a:cubicBezTo>
                    <a:pt x="3084" y="3870"/>
                    <a:pt x="2501" y="4299"/>
                    <a:pt x="1834" y="4299"/>
                  </a:cubicBezTo>
                  <a:cubicBezTo>
                    <a:pt x="1001" y="4299"/>
                    <a:pt x="310" y="3608"/>
                    <a:pt x="310" y="2775"/>
                  </a:cubicBezTo>
                  <a:cubicBezTo>
                    <a:pt x="310" y="1942"/>
                    <a:pt x="1001" y="1263"/>
                    <a:pt x="1834" y="1263"/>
                  </a:cubicBezTo>
                  <a:close/>
                  <a:moveTo>
                    <a:pt x="4430" y="1"/>
                  </a:moveTo>
                  <a:cubicBezTo>
                    <a:pt x="3644" y="1"/>
                    <a:pt x="2977" y="501"/>
                    <a:pt x="2703" y="1203"/>
                  </a:cubicBezTo>
                  <a:cubicBezTo>
                    <a:pt x="2441" y="1049"/>
                    <a:pt x="2144" y="977"/>
                    <a:pt x="1834" y="977"/>
                  </a:cubicBezTo>
                  <a:cubicBezTo>
                    <a:pt x="822" y="977"/>
                    <a:pt x="1" y="1799"/>
                    <a:pt x="1" y="2811"/>
                  </a:cubicBezTo>
                  <a:cubicBezTo>
                    <a:pt x="1" y="3823"/>
                    <a:pt x="822" y="4644"/>
                    <a:pt x="1834" y="4644"/>
                  </a:cubicBezTo>
                  <a:cubicBezTo>
                    <a:pt x="2608" y="4644"/>
                    <a:pt x="3287" y="4168"/>
                    <a:pt x="3561" y="3430"/>
                  </a:cubicBezTo>
                  <a:cubicBezTo>
                    <a:pt x="3811" y="3573"/>
                    <a:pt x="4108" y="3656"/>
                    <a:pt x="4430" y="3656"/>
                  </a:cubicBezTo>
                  <a:cubicBezTo>
                    <a:pt x="4846" y="3656"/>
                    <a:pt x="5251" y="3513"/>
                    <a:pt x="5585" y="3251"/>
                  </a:cubicBezTo>
                  <a:cubicBezTo>
                    <a:pt x="5894" y="3001"/>
                    <a:pt x="6132" y="2632"/>
                    <a:pt x="6216" y="2239"/>
                  </a:cubicBezTo>
                  <a:cubicBezTo>
                    <a:pt x="6228" y="2144"/>
                    <a:pt x="6192" y="2049"/>
                    <a:pt x="6097" y="2037"/>
                  </a:cubicBezTo>
                  <a:cubicBezTo>
                    <a:pt x="6086" y="2035"/>
                    <a:pt x="6076" y="2035"/>
                    <a:pt x="6065" y="2035"/>
                  </a:cubicBezTo>
                  <a:cubicBezTo>
                    <a:pt x="5991" y="2035"/>
                    <a:pt x="5917" y="2072"/>
                    <a:pt x="5906" y="2156"/>
                  </a:cubicBezTo>
                  <a:cubicBezTo>
                    <a:pt x="5739" y="2835"/>
                    <a:pt x="5144" y="3335"/>
                    <a:pt x="4430" y="3335"/>
                  </a:cubicBezTo>
                  <a:cubicBezTo>
                    <a:pt x="3882" y="3335"/>
                    <a:pt x="3394" y="3037"/>
                    <a:pt x="3120" y="2561"/>
                  </a:cubicBezTo>
                  <a:cubicBezTo>
                    <a:pt x="3096" y="2406"/>
                    <a:pt x="3037" y="2263"/>
                    <a:pt x="2965" y="2120"/>
                  </a:cubicBezTo>
                  <a:cubicBezTo>
                    <a:pt x="2763" y="1191"/>
                    <a:pt x="3477" y="310"/>
                    <a:pt x="4430" y="310"/>
                  </a:cubicBezTo>
                  <a:cubicBezTo>
                    <a:pt x="5144" y="310"/>
                    <a:pt x="5739" y="787"/>
                    <a:pt x="5906" y="1489"/>
                  </a:cubicBezTo>
                  <a:cubicBezTo>
                    <a:pt x="5916" y="1560"/>
                    <a:pt x="5986" y="1613"/>
                    <a:pt x="6058" y="1613"/>
                  </a:cubicBezTo>
                  <a:cubicBezTo>
                    <a:pt x="6071" y="1613"/>
                    <a:pt x="6084" y="1612"/>
                    <a:pt x="6097" y="1608"/>
                  </a:cubicBezTo>
                  <a:cubicBezTo>
                    <a:pt x="6192" y="1584"/>
                    <a:pt x="6251" y="1501"/>
                    <a:pt x="6216" y="1406"/>
                  </a:cubicBezTo>
                  <a:cubicBezTo>
                    <a:pt x="6132" y="1013"/>
                    <a:pt x="5906" y="656"/>
                    <a:pt x="5585" y="394"/>
                  </a:cubicBezTo>
                  <a:cubicBezTo>
                    <a:pt x="5251" y="132"/>
                    <a:pt x="4846" y="1"/>
                    <a:pt x="4430" y="1"/>
                  </a:cubicBezTo>
                  <a:close/>
                </a:path>
              </a:pathLst>
            </a:custGeom>
            <a:grpFill/>
            <a:ln w="3175">
              <a:solidFill>
                <a:schemeClr val="accent5">
                  <a:lumMod val="40000"/>
                  <a:lumOff val="6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3055;p80">
              <a:extLst>
                <a:ext uri="{FF2B5EF4-FFF2-40B4-BE49-F238E27FC236}">
                  <a16:creationId xmlns:a16="http://schemas.microsoft.com/office/drawing/2014/main" id="{87812CDA-C504-94C3-A492-0345EB1DA61F}"/>
                </a:ext>
              </a:extLst>
            </p:cNvPr>
            <p:cNvSpPr/>
            <p:nvPr/>
          </p:nvSpPr>
          <p:spPr>
            <a:xfrm>
              <a:off x="4901803" y="1574957"/>
              <a:ext cx="28838" cy="50069"/>
            </a:xfrm>
            <a:custGeom>
              <a:avLst/>
              <a:gdLst/>
              <a:ahLst/>
              <a:cxnLst/>
              <a:rect l="l" t="t" r="r" b="b"/>
              <a:pathLst>
                <a:path w="906" h="1573" extrusionOk="0">
                  <a:moveTo>
                    <a:pt x="429" y="322"/>
                  </a:moveTo>
                  <a:lnTo>
                    <a:pt x="429" y="596"/>
                  </a:lnTo>
                  <a:cubicBezTo>
                    <a:pt x="310" y="548"/>
                    <a:pt x="274" y="513"/>
                    <a:pt x="274" y="453"/>
                  </a:cubicBezTo>
                  <a:cubicBezTo>
                    <a:pt x="274" y="358"/>
                    <a:pt x="358" y="334"/>
                    <a:pt x="429" y="322"/>
                  </a:cubicBezTo>
                  <a:close/>
                  <a:moveTo>
                    <a:pt x="512" y="894"/>
                  </a:moveTo>
                  <a:cubicBezTo>
                    <a:pt x="631" y="941"/>
                    <a:pt x="667" y="1001"/>
                    <a:pt x="667" y="1072"/>
                  </a:cubicBezTo>
                  <a:cubicBezTo>
                    <a:pt x="667" y="1167"/>
                    <a:pt x="608" y="1215"/>
                    <a:pt x="512" y="1227"/>
                  </a:cubicBezTo>
                  <a:lnTo>
                    <a:pt x="512" y="894"/>
                  </a:lnTo>
                  <a:close/>
                  <a:moveTo>
                    <a:pt x="453" y="1"/>
                  </a:moveTo>
                  <a:cubicBezTo>
                    <a:pt x="429" y="1"/>
                    <a:pt x="393" y="24"/>
                    <a:pt x="393" y="48"/>
                  </a:cubicBezTo>
                  <a:lnTo>
                    <a:pt x="393" y="108"/>
                  </a:lnTo>
                  <a:cubicBezTo>
                    <a:pt x="167" y="132"/>
                    <a:pt x="24" y="251"/>
                    <a:pt x="24" y="477"/>
                  </a:cubicBezTo>
                  <a:cubicBezTo>
                    <a:pt x="24" y="715"/>
                    <a:pt x="203" y="798"/>
                    <a:pt x="393" y="870"/>
                  </a:cubicBezTo>
                  <a:lnTo>
                    <a:pt x="393" y="1239"/>
                  </a:lnTo>
                  <a:cubicBezTo>
                    <a:pt x="286" y="1227"/>
                    <a:pt x="250" y="1179"/>
                    <a:pt x="155" y="1120"/>
                  </a:cubicBezTo>
                  <a:cubicBezTo>
                    <a:pt x="138" y="1108"/>
                    <a:pt x="122" y="1102"/>
                    <a:pt x="106" y="1102"/>
                  </a:cubicBezTo>
                  <a:cubicBezTo>
                    <a:pt x="46" y="1102"/>
                    <a:pt x="0" y="1182"/>
                    <a:pt x="0" y="1239"/>
                  </a:cubicBezTo>
                  <a:cubicBezTo>
                    <a:pt x="0" y="1275"/>
                    <a:pt x="12" y="1298"/>
                    <a:pt x="24" y="1310"/>
                  </a:cubicBezTo>
                  <a:cubicBezTo>
                    <a:pt x="96" y="1417"/>
                    <a:pt x="262" y="1465"/>
                    <a:pt x="393" y="1465"/>
                  </a:cubicBezTo>
                  <a:lnTo>
                    <a:pt x="393" y="1525"/>
                  </a:lnTo>
                  <a:cubicBezTo>
                    <a:pt x="393" y="1548"/>
                    <a:pt x="429" y="1572"/>
                    <a:pt x="453" y="1572"/>
                  </a:cubicBezTo>
                  <a:cubicBezTo>
                    <a:pt x="488" y="1572"/>
                    <a:pt x="512" y="1548"/>
                    <a:pt x="512" y="1525"/>
                  </a:cubicBezTo>
                  <a:lnTo>
                    <a:pt x="512" y="1465"/>
                  </a:lnTo>
                  <a:cubicBezTo>
                    <a:pt x="715" y="1429"/>
                    <a:pt x="869" y="1298"/>
                    <a:pt x="869" y="1060"/>
                  </a:cubicBezTo>
                  <a:cubicBezTo>
                    <a:pt x="905" y="810"/>
                    <a:pt x="739" y="715"/>
                    <a:pt x="536" y="644"/>
                  </a:cubicBezTo>
                  <a:lnTo>
                    <a:pt x="536" y="298"/>
                  </a:lnTo>
                  <a:cubicBezTo>
                    <a:pt x="608" y="298"/>
                    <a:pt x="631" y="322"/>
                    <a:pt x="715" y="358"/>
                  </a:cubicBezTo>
                  <a:cubicBezTo>
                    <a:pt x="728" y="367"/>
                    <a:pt x="742" y="372"/>
                    <a:pt x="758" y="372"/>
                  </a:cubicBezTo>
                  <a:cubicBezTo>
                    <a:pt x="784" y="372"/>
                    <a:pt x="811" y="355"/>
                    <a:pt x="834" y="310"/>
                  </a:cubicBezTo>
                  <a:cubicBezTo>
                    <a:pt x="858" y="274"/>
                    <a:pt x="869" y="215"/>
                    <a:pt x="810" y="167"/>
                  </a:cubicBezTo>
                  <a:cubicBezTo>
                    <a:pt x="739" y="108"/>
                    <a:pt x="619" y="96"/>
                    <a:pt x="512" y="96"/>
                  </a:cubicBezTo>
                  <a:lnTo>
                    <a:pt x="512" y="48"/>
                  </a:lnTo>
                  <a:cubicBezTo>
                    <a:pt x="512" y="24"/>
                    <a:pt x="488" y="1"/>
                    <a:pt x="453" y="1"/>
                  </a:cubicBezTo>
                  <a:close/>
                </a:path>
              </a:pathLst>
            </a:custGeom>
            <a:grpFill/>
            <a:ln w="3175">
              <a:solidFill>
                <a:schemeClr val="accent5">
                  <a:lumMod val="40000"/>
                  <a:lumOff val="6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3056;p80">
              <a:extLst>
                <a:ext uri="{FF2B5EF4-FFF2-40B4-BE49-F238E27FC236}">
                  <a16:creationId xmlns:a16="http://schemas.microsoft.com/office/drawing/2014/main" id="{108417B4-02A2-AF45-755A-8C5ECA24D07A}"/>
                </a:ext>
              </a:extLst>
            </p:cNvPr>
            <p:cNvSpPr/>
            <p:nvPr/>
          </p:nvSpPr>
          <p:spPr>
            <a:xfrm>
              <a:off x="4670239" y="1657269"/>
              <a:ext cx="359679" cy="206163"/>
            </a:xfrm>
            <a:custGeom>
              <a:avLst/>
              <a:gdLst/>
              <a:ahLst/>
              <a:cxnLst/>
              <a:rect l="l" t="t" r="r" b="b"/>
              <a:pathLst>
                <a:path w="11300" h="6477" extrusionOk="0">
                  <a:moveTo>
                    <a:pt x="3590" y="1935"/>
                  </a:moveTo>
                  <a:cubicBezTo>
                    <a:pt x="3607" y="1935"/>
                    <a:pt x="3623" y="1948"/>
                    <a:pt x="3632" y="1975"/>
                  </a:cubicBezTo>
                  <a:cubicBezTo>
                    <a:pt x="3715" y="2129"/>
                    <a:pt x="4727" y="4832"/>
                    <a:pt x="4751" y="4939"/>
                  </a:cubicBezTo>
                  <a:cubicBezTo>
                    <a:pt x="4775" y="4951"/>
                    <a:pt x="4751" y="4975"/>
                    <a:pt x="4727" y="4987"/>
                  </a:cubicBezTo>
                  <a:lnTo>
                    <a:pt x="4013" y="5261"/>
                  </a:lnTo>
                  <a:cubicBezTo>
                    <a:pt x="3965" y="5130"/>
                    <a:pt x="2941" y="2403"/>
                    <a:pt x="2870" y="2213"/>
                  </a:cubicBezTo>
                  <a:lnTo>
                    <a:pt x="3572" y="1939"/>
                  </a:lnTo>
                  <a:cubicBezTo>
                    <a:pt x="3578" y="1936"/>
                    <a:pt x="3584" y="1935"/>
                    <a:pt x="3590" y="1935"/>
                  </a:cubicBezTo>
                  <a:close/>
                  <a:moveTo>
                    <a:pt x="2584" y="2308"/>
                  </a:moveTo>
                  <a:lnTo>
                    <a:pt x="3727" y="5368"/>
                  </a:lnTo>
                  <a:cubicBezTo>
                    <a:pt x="3180" y="5570"/>
                    <a:pt x="1810" y="6082"/>
                    <a:pt x="1584" y="6166"/>
                  </a:cubicBezTo>
                  <a:cubicBezTo>
                    <a:pt x="1577" y="6172"/>
                    <a:pt x="1569" y="6175"/>
                    <a:pt x="1560" y="6175"/>
                  </a:cubicBezTo>
                  <a:cubicBezTo>
                    <a:pt x="1537" y="6175"/>
                    <a:pt x="1509" y="6156"/>
                    <a:pt x="1501" y="6130"/>
                  </a:cubicBezTo>
                  <a:lnTo>
                    <a:pt x="394" y="3201"/>
                  </a:lnTo>
                  <a:cubicBezTo>
                    <a:pt x="382" y="3177"/>
                    <a:pt x="394" y="3130"/>
                    <a:pt x="441" y="3118"/>
                  </a:cubicBezTo>
                  <a:cubicBezTo>
                    <a:pt x="1144" y="2844"/>
                    <a:pt x="2096" y="2487"/>
                    <a:pt x="2584" y="2308"/>
                  </a:cubicBezTo>
                  <a:close/>
                  <a:moveTo>
                    <a:pt x="10358" y="1"/>
                  </a:moveTo>
                  <a:cubicBezTo>
                    <a:pt x="10108" y="1"/>
                    <a:pt x="9869" y="131"/>
                    <a:pt x="9692" y="308"/>
                  </a:cubicBezTo>
                  <a:lnTo>
                    <a:pt x="7966" y="1737"/>
                  </a:lnTo>
                  <a:cubicBezTo>
                    <a:pt x="7883" y="1522"/>
                    <a:pt x="7668" y="1308"/>
                    <a:pt x="7263" y="1308"/>
                  </a:cubicBezTo>
                  <a:cubicBezTo>
                    <a:pt x="6756" y="1308"/>
                    <a:pt x="6387" y="1304"/>
                    <a:pt x="6108" y="1304"/>
                  </a:cubicBezTo>
                  <a:cubicBezTo>
                    <a:pt x="5503" y="1304"/>
                    <a:pt x="5318" y="1321"/>
                    <a:pt x="5049" y="1427"/>
                  </a:cubicBezTo>
                  <a:lnTo>
                    <a:pt x="3953" y="1868"/>
                  </a:lnTo>
                  <a:lnTo>
                    <a:pt x="3930" y="1820"/>
                  </a:lnTo>
                  <a:cubicBezTo>
                    <a:pt x="3875" y="1675"/>
                    <a:pt x="3745" y="1592"/>
                    <a:pt x="3597" y="1592"/>
                  </a:cubicBezTo>
                  <a:cubicBezTo>
                    <a:pt x="3550" y="1592"/>
                    <a:pt x="3502" y="1600"/>
                    <a:pt x="3453" y="1618"/>
                  </a:cubicBezTo>
                  <a:lnTo>
                    <a:pt x="2620" y="1927"/>
                  </a:lnTo>
                  <a:cubicBezTo>
                    <a:pt x="2251" y="2058"/>
                    <a:pt x="1108" y="2510"/>
                    <a:pt x="298" y="2808"/>
                  </a:cubicBezTo>
                  <a:cubicBezTo>
                    <a:pt x="96" y="2880"/>
                    <a:pt x="1" y="3106"/>
                    <a:pt x="84" y="3308"/>
                  </a:cubicBezTo>
                  <a:lnTo>
                    <a:pt x="1179" y="6225"/>
                  </a:lnTo>
                  <a:cubicBezTo>
                    <a:pt x="1234" y="6389"/>
                    <a:pt x="1379" y="6476"/>
                    <a:pt x="1540" y="6476"/>
                  </a:cubicBezTo>
                  <a:cubicBezTo>
                    <a:pt x="1590" y="6476"/>
                    <a:pt x="1641" y="6468"/>
                    <a:pt x="1691" y="6451"/>
                  </a:cubicBezTo>
                  <a:cubicBezTo>
                    <a:pt x="1941" y="6368"/>
                    <a:pt x="3608" y="5725"/>
                    <a:pt x="3977" y="5594"/>
                  </a:cubicBezTo>
                  <a:lnTo>
                    <a:pt x="4858" y="5261"/>
                  </a:lnTo>
                  <a:cubicBezTo>
                    <a:pt x="5049" y="5189"/>
                    <a:pt x="5144" y="4975"/>
                    <a:pt x="5061" y="4785"/>
                  </a:cubicBezTo>
                  <a:lnTo>
                    <a:pt x="5049" y="4737"/>
                  </a:lnTo>
                  <a:cubicBezTo>
                    <a:pt x="5620" y="4499"/>
                    <a:pt x="5632" y="4475"/>
                    <a:pt x="6228" y="4475"/>
                  </a:cubicBezTo>
                  <a:cubicBezTo>
                    <a:pt x="6311" y="4475"/>
                    <a:pt x="6394" y="4404"/>
                    <a:pt x="6394" y="4308"/>
                  </a:cubicBezTo>
                  <a:cubicBezTo>
                    <a:pt x="6394" y="4225"/>
                    <a:pt x="6311" y="4142"/>
                    <a:pt x="6228" y="4142"/>
                  </a:cubicBezTo>
                  <a:cubicBezTo>
                    <a:pt x="5585" y="4142"/>
                    <a:pt x="5525" y="4189"/>
                    <a:pt x="4930" y="4439"/>
                  </a:cubicBezTo>
                  <a:lnTo>
                    <a:pt x="4073" y="2153"/>
                  </a:lnTo>
                  <a:lnTo>
                    <a:pt x="5168" y="1689"/>
                  </a:lnTo>
                  <a:cubicBezTo>
                    <a:pt x="5361" y="1615"/>
                    <a:pt x="5513" y="1601"/>
                    <a:pt x="5986" y="1601"/>
                  </a:cubicBezTo>
                  <a:cubicBezTo>
                    <a:pt x="6270" y="1601"/>
                    <a:pt x="6670" y="1606"/>
                    <a:pt x="7263" y="1606"/>
                  </a:cubicBezTo>
                  <a:cubicBezTo>
                    <a:pt x="7442" y="1606"/>
                    <a:pt x="7561" y="1665"/>
                    <a:pt x="7644" y="1784"/>
                  </a:cubicBezTo>
                  <a:cubicBezTo>
                    <a:pt x="7704" y="1868"/>
                    <a:pt x="7704" y="1963"/>
                    <a:pt x="7716" y="1987"/>
                  </a:cubicBezTo>
                  <a:cubicBezTo>
                    <a:pt x="7716" y="2046"/>
                    <a:pt x="7668" y="2344"/>
                    <a:pt x="7382" y="2391"/>
                  </a:cubicBezTo>
                  <a:cubicBezTo>
                    <a:pt x="6942" y="2463"/>
                    <a:pt x="5989" y="2594"/>
                    <a:pt x="5978" y="2594"/>
                  </a:cubicBezTo>
                  <a:cubicBezTo>
                    <a:pt x="5882" y="2606"/>
                    <a:pt x="5823" y="2689"/>
                    <a:pt x="5835" y="2772"/>
                  </a:cubicBezTo>
                  <a:cubicBezTo>
                    <a:pt x="5858" y="2844"/>
                    <a:pt x="5918" y="2903"/>
                    <a:pt x="6001" y="2903"/>
                  </a:cubicBezTo>
                  <a:lnTo>
                    <a:pt x="6037" y="2903"/>
                  </a:lnTo>
                  <a:cubicBezTo>
                    <a:pt x="6049" y="2903"/>
                    <a:pt x="7001" y="2772"/>
                    <a:pt x="7442" y="2701"/>
                  </a:cubicBezTo>
                  <a:cubicBezTo>
                    <a:pt x="7859" y="2630"/>
                    <a:pt x="8014" y="2284"/>
                    <a:pt x="8037" y="2046"/>
                  </a:cubicBezTo>
                  <a:lnTo>
                    <a:pt x="9919" y="498"/>
                  </a:lnTo>
                  <a:cubicBezTo>
                    <a:pt x="10039" y="385"/>
                    <a:pt x="10193" y="287"/>
                    <a:pt x="10356" y="287"/>
                  </a:cubicBezTo>
                  <a:cubicBezTo>
                    <a:pt x="10451" y="287"/>
                    <a:pt x="10549" y="320"/>
                    <a:pt x="10645" y="403"/>
                  </a:cubicBezTo>
                  <a:cubicBezTo>
                    <a:pt x="10942" y="701"/>
                    <a:pt x="10681" y="1058"/>
                    <a:pt x="10597" y="1141"/>
                  </a:cubicBezTo>
                  <a:cubicBezTo>
                    <a:pt x="10526" y="1213"/>
                    <a:pt x="8240" y="3677"/>
                    <a:pt x="8240" y="3677"/>
                  </a:cubicBezTo>
                  <a:cubicBezTo>
                    <a:pt x="7906" y="4070"/>
                    <a:pt x="7466" y="4130"/>
                    <a:pt x="7263" y="4130"/>
                  </a:cubicBezTo>
                  <a:lnTo>
                    <a:pt x="6966" y="4130"/>
                  </a:lnTo>
                  <a:cubicBezTo>
                    <a:pt x="6882" y="4130"/>
                    <a:pt x="6811" y="4201"/>
                    <a:pt x="6811" y="4296"/>
                  </a:cubicBezTo>
                  <a:cubicBezTo>
                    <a:pt x="6811" y="4380"/>
                    <a:pt x="6882" y="4463"/>
                    <a:pt x="6966" y="4463"/>
                  </a:cubicBezTo>
                  <a:lnTo>
                    <a:pt x="7287" y="4463"/>
                  </a:lnTo>
                  <a:cubicBezTo>
                    <a:pt x="7502" y="4439"/>
                    <a:pt x="8061" y="4368"/>
                    <a:pt x="8478" y="3892"/>
                  </a:cubicBezTo>
                  <a:lnTo>
                    <a:pt x="10835" y="1344"/>
                  </a:lnTo>
                  <a:cubicBezTo>
                    <a:pt x="11062" y="1153"/>
                    <a:pt x="11300" y="629"/>
                    <a:pt x="10871" y="213"/>
                  </a:cubicBezTo>
                  <a:cubicBezTo>
                    <a:pt x="10706" y="62"/>
                    <a:pt x="10530" y="1"/>
                    <a:pt x="10358" y="1"/>
                  </a:cubicBezTo>
                  <a:close/>
                </a:path>
              </a:pathLst>
            </a:custGeom>
            <a:grpFill/>
            <a:ln w="3175">
              <a:solidFill>
                <a:schemeClr val="accent5">
                  <a:lumMod val="40000"/>
                  <a:lumOff val="6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9413;p74">
            <a:extLst>
              <a:ext uri="{FF2B5EF4-FFF2-40B4-BE49-F238E27FC236}">
                <a16:creationId xmlns:a16="http://schemas.microsoft.com/office/drawing/2014/main" id="{610DF9D2-8DFC-EE16-5B53-4BCA821799F9}"/>
              </a:ext>
            </a:extLst>
          </p:cNvPr>
          <p:cNvGrpSpPr/>
          <p:nvPr/>
        </p:nvGrpSpPr>
        <p:grpSpPr>
          <a:xfrm>
            <a:off x="7375637" y="4234370"/>
            <a:ext cx="395868" cy="285212"/>
            <a:chOff x="6849393" y="3733994"/>
            <a:chExt cx="355053" cy="248038"/>
          </a:xfrm>
          <a:solidFill>
            <a:srgbClr val="0D1F61"/>
          </a:solidFill>
        </p:grpSpPr>
        <p:sp>
          <p:nvSpPr>
            <p:cNvPr id="31" name="Google Shape;9414;p74">
              <a:extLst>
                <a:ext uri="{FF2B5EF4-FFF2-40B4-BE49-F238E27FC236}">
                  <a16:creationId xmlns:a16="http://schemas.microsoft.com/office/drawing/2014/main" id="{965D566F-4EE5-754E-06B4-1B0334CF8C4D}"/>
                </a:ext>
              </a:extLst>
            </p:cNvPr>
            <p:cNvSpPr/>
            <p:nvPr/>
          </p:nvSpPr>
          <p:spPr>
            <a:xfrm>
              <a:off x="6849393" y="3733994"/>
              <a:ext cx="355053" cy="248038"/>
            </a:xfrm>
            <a:custGeom>
              <a:avLst/>
              <a:gdLst/>
              <a:ahLst/>
              <a:cxnLst/>
              <a:rect l="l" t="t" r="r" b="b"/>
              <a:pathLst>
                <a:path w="11181" h="7811" extrusionOk="0">
                  <a:moveTo>
                    <a:pt x="10800" y="357"/>
                  </a:moveTo>
                  <a:cubicBezTo>
                    <a:pt x="10800" y="357"/>
                    <a:pt x="10823" y="357"/>
                    <a:pt x="10823" y="369"/>
                  </a:cubicBezTo>
                  <a:lnTo>
                    <a:pt x="10823" y="5227"/>
                  </a:lnTo>
                  <a:lnTo>
                    <a:pt x="346" y="5239"/>
                  </a:lnTo>
                  <a:cubicBezTo>
                    <a:pt x="346" y="5239"/>
                    <a:pt x="334" y="5239"/>
                    <a:pt x="334" y="5227"/>
                  </a:cubicBezTo>
                  <a:lnTo>
                    <a:pt x="334" y="369"/>
                  </a:lnTo>
                  <a:cubicBezTo>
                    <a:pt x="334" y="369"/>
                    <a:pt x="334" y="357"/>
                    <a:pt x="346" y="357"/>
                  </a:cubicBezTo>
                  <a:close/>
                  <a:moveTo>
                    <a:pt x="10835" y="5572"/>
                  </a:moveTo>
                  <a:lnTo>
                    <a:pt x="10823" y="5977"/>
                  </a:lnTo>
                  <a:lnTo>
                    <a:pt x="10252" y="5977"/>
                  </a:lnTo>
                  <a:cubicBezTo>
                    <a:pt x="10169" y="5977"/>
                    <a:pt x="10073" y="6060"/>
                    <a:pt x="10073" y="6156"/>
                  </a:cubicBezTo>
                  <a:cubicBezTo>
                    <a:pt x="10073" y="6263"/>
                    <a:pt x="10157" y="6334"/>
                    <a:pt x="10252" y="6334"/>
                  </a:cubicBezTo>
                  <a:lnTo>
                    <a:pt x="10823" y="6334"/>
                  </a:lnTo>
                  <a:lnTo>
                    <a:pt x="10823" y="6739"/>
                  </a:lnTo>
                  <a:lnTo>
                    <a:pt x="8014" y="6739"/>
                  </a:lnTo>
                  <a:cubicBezTo>
                    <a:pt x="7918" y="6739"/>
                    <a:pt x="7823" y="6811"/>
                    <a:pt x="7823" y="6918"/>
                  </a:cubicBezTo>
                  <a:cubicBezTo>
                    <a:pt x="7823" y="7013"/>
                    <a:pt x="7906" y="7096"/>
                    <a:pt x="8014" y="7096"/>
                  </a:cubicBezTo>
                  <a:lnTo>
                    <a:pt x="10823" y="7096"/>
                  </a:lnTo>
                  <a:lnTo>
                    <a:pt x="10823" y="7489"/>
                  </a:lnTo>
                  <a:cubicBezTo>
                    <a:pt x="10823" y="7489"/>
                    <a:pt x="10823" y="7501"/>
                    <a:pt x="10812" y="7501"/>
                  </a:cubicBezTo>
                  <a:lnTo>
                    <a:pt x="358" y="7501"/>
                  </a:lnTo>
                  <a:cubicBezTo>
                    <a:pt x="358" y="7501"/>
                    <a:pt x="346" y="7501"/>
                    <a:pt x="346" y="7489"/>
                  </a:cubicBezTo>
                  <a:lnTo>
                    <a:pt x="346" y="7096"/>
                  </a:lnTo>
                  <a:lnTo>
                    <a:pt x="7263" y="7096"/>
                  </a:lnTo>
                  <a:cubicBezTo>
                    <a:pt x="7359" y="7096"/>
                    <a:pt x="7442" y="7025"/>
                    <a:pt x="7442" y="6918"/>
                  </a:cubicBezTo>
                  <a:cubicBezTo>
                    <a:pt x="7442" y="6834"/>
                    <a:pt x="7371" y="6739"/>
                    <a:pt x="7263" y="6739"/>
                  </a:cubicBezTo>
                  <a:lnTo>
                    <a:pt x="346" y="6739"/>
                  </a:lnTo>
                  <a:lnTo>
                    <a:pt x="346" y="6334"/>
                  </a:lnTo>
                  <a:lnTo>
                    <a:pt x="9514" y="6334"/>
                  </a:lnTo>
                  <a:cubicBezTo>
                    <a:pt x="9597" y="6334"/>
                    <a:pt x="9692" y="6263"/>
                    <a:pt x="9692" y="6156"/>
                  </a:cubicBezTo>
                  <a:cubicBezTo>
                    <a:pt x="9692" y="6072"/>
                    <a:pt x="9621" y="5977"/>
                    <a:pt x="9514" y="5977"/>
                  </a:cubicBezTo>
                  <a:lnTo>
                    <a:pt x="346" y="5977"/>
                  </a:lnTo>
                  <a:lnTo>
                    <a:pt x="346" y="5572"/>
                  </a:lnTo>
                  <a:close/>
                  <a:moveTo>
                    <a:pt x="358" y="0"/>
                  </a:moveTo>
                  <a:cubicBezTo>
                    <a:pt x="167" y="0"/>
                    <a:pt x="1" y="167"/>
                    <a:pt x="1" y="357"/>
                  </a:cubicBezTo>
                  <a:lnTo>
                    <a:pt x="1" y="7453"/>
                  </a:lnTo>
                  <a:cubicBezTo>
                    <a:pt x="1" y="7644"/>
                    <a:pt x="167" y="7811"/>
                    <a:pt x="358" y="7811"/>
                  </a:cubicBezTo>
                  <a:lnTo>
                    <a:pt x="10823" y="7811"/>
                  </a:lnTo>
                  <a:cubicBezTo>
                    <a:pt x="11014" y="7811"/>
                    <a:pt x="11181" y="7644"/>
                    <a:pt x="11181" y="7453"/>
                  </a:cubicBezTo>
                  <a:lnTo>
                    <a:pt x="11181" y="357"/>
                  </a:lnTo>
                  <a:cubicBezTo>
                    <a:pt x="11181" y="167"/>
                    <a:pt x="11014" y="0"/>
                    <a:pt x="10823" y="0"/>
                  </a:cubicBezTo>
                  <a:close/>
                </a:path>
              </a:pathLst>
            </a:custGeom>
            <a:grpFill/>
            <a:ln>
              <a:solidFill>
                <a:schemeClr val="accent5">
                  <a:lumMod val="40000"/>
                  <a:lumOff val="6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9415;p74">
              <a:extLst>
                <a:ext uri="{FF2B5EF4-FFF2-40B4-BE49-F238E27FC236}">
                  <a16:creationId xmlns:a16="http://schemas.microsoft.com/office/drawing/2014/main" id="{7086BF3B-9694-D648-596C-0F30429EA340}"/>
                </a:ext>
              </a:extLst>
            </p:cNvPr>
            <p:cNvSpPr/>
            <p:nvPr/>
          </p:nvSpPr>
          <p:spPr>
            <a:xfrm>
              <a:off x="7080411" y="3758192"/>
              <a:ext cx="100219" cy="129687"/>
            </a:xfrm>
            <a:custGeom>
              <a:avLst/>
              <a:gdLst/>
              <a:ahLst/>
              <a:cxnLst/>
              <a:rect l="l" t="t" r="r" b="b"/>
              <a:pathLst>
                <a:path w="3156" h="4084" extrusionOk="0">
                  <a:moveTo>
                    <a:pt x="179" y="0"/>
                  </a:moveTo>
                  <a:cubicBezTo>
                    <a:pt x="96" y="0"/>
                    <a:pt x="0" y="72"/>
                    <a:pt x="0" y="179"/>
                  </a:cubicBezTo>
                  <a:cubicBezTo>
                    <a:pt x="0" y="274"/>
                    <a:pt x="84" y="357"/>
                    <a:pt x="179" y="357"/>
                  </a:cubicBezTo>
                  <a:lnTo>
                    <a:pt x="2072" y="357"/>
                  </a:lnTo>
                  <a:cubicBezTo>
                    <a:pt x="2144" y="726"/>
                    <a:pt x="2429" y="1012"/>
                    <a:pt x="2798" y="1084"/>
                  </a:cubicBezTo>
                  <a:lnTo>
                    <a:pt x="2798" y="3001"/>
                  </a:lnTo>
                  <a:cubicBezTo>
                    <a:pt x="2429" y="3072"/>
                    <a:pt x="2144" y="3358"/>
                    <a:pt x="2072" y="3727"/>
                  </a:cubicBezTo>
                  <a:lnTo>
                    <a:pt x="179" y="3727"/>
                  </a:lnTo>
                  <a:cubicBezTo>
                    <a:pt x="96" y="3727"/>
                    <a:pt x="0" y="3810"/>
                    <a:pt x="0" y="3905"/>
                  </a:cubicBezTo>
                  <a:cubicBezTo>
                    <a:pt x="0" y="4013"/>
                    <a:pt x="84" y="4084"/>
                    <a:pt x="179" y="4084"/>
                  </a:cubicBezTo>
                  <a:lnTo>
                    <a:pt x="2239" y="4084"/>
                  </a:lnTo>
                  <a:cubicBezTo>
                    <a:pt x="2322" y="4084"/>
                    <a:pt x="2417" y="4013"/>
                    <a:pt x="2417" y="3905"/>
                  </a:cubicBezTo>
                  <a:cubicBezTo>
                    <a:pt x="2417" y="3596"/>
                    <a:pt x="2667" y="3346"/>
                    <a:pt x="2977" y="3346"/>
                  </a:cubicBezTo>
                  <a:cubicBezTo>
                    <a:pt x="3072" y="3346"/>
                    <a:pt x="3156" y="3274"/>
                    <a:pt x="3156" y="3167"/>
                  </a:cubicBezTo>
                  <a:lnTo>
                    <a:pt x="3156" y="917"/>
                  </a:lnTo>
                  <a:cubicBezTo>
                    <a:pt x="3156" y="810"/>
                    <a:pt x="3072" y="738"/>
                    <a:pt x="2977" y="738"/>
                  </a:cubicBezTo>
                  <a:cubicBezTo>
                    <a:pt x="2667" y="738"/>
                    <a:pt x="2417" y="488"/>
                    <a:pt x="2417" y="179"/>
                  </a:cubicBezTo>
                  <a:cubicBezTo>
                    <a:pt x="2417" y="83"/>
                    <a:pt x="2346" y="0"/>
                    <a:pt x="2239" y="0"/>
                  </a:cubicBezTo>
                  <a:close/>
                </a:path>
              </a:pathLst>
            </a:custGeom>
            <a:grpFill/>
            <a:ln>
              <a:solidFill>
                <a:schemeClr val="accent5">
                  <a:lumMod val="40000"/>
                  <a:lumOff val="6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9416;p74">
              <a:extLst>
                <a:ext uri="{FF2B5EF4-FFF2-40B4-BE49-F238E27FC236}">
                  <a16:creationId xmlns:a16="http://schemas.microsoft.com/office/drawing/2014/main" id="{2AEE56AD-151D-94E6-99F8-EBA15D393192}"/>
                </a:ext>
              </a:extLst>
            </p:cNvPr>
            <p:cNvSpPr/>
            <p:nvPr/>
          </p:nvSpPr>
          <p:spPr>
            <a:xfrm>
              <a:off x="6873209" y="3757811"/>
              <a:ext cx="100219" cy="130068"/>
            </a:xfrm>
            <a:custGeom>
              <a:avLst/>
              <a:gdLst/>
              <a:ahLst/>
              <a:cxnLst/>
              <a:rect l="l" t="t" r="r" b="b"/>
              <a:pathLst>
                <a:path w="3156" h="4096" extrusionOk="0">
                  <a:moveTo>
                    <a:pt x="918" y="0"/>
                  </a:moveTo>
                  <a:cubicBezTo>
                    <a:pt x="834" y="0"/>
                    <a:pt x="739" y="84"/>
                    <a:pt x="739" y="191"/>
                  </a:cubicBezTo>
                  <a:cubicBezTo>
                    <a:pt x="739" y="500"/>
                    <a:pt x="489" y="750"/>
                    <a:pt x="179" y="750"/>
                  </a:cubicBezTo>
                  <a:cubicBezTo>
                    <a:pt x="84" y="750"/>
                    <a:pt x="1" y="822"/>
                    <a:pt x="1" y="929"/>
                  </a:cubicBezTo>
                  <a:lnTo>
                    <a:pt x="1" y="3179"/>
                  </a:lnTo>
                  <a:cubicBezTo>
                    <a:pt x="1" y="3263"/>
                    <a:pt x="72" y="3358"/>
                    <a:pt x="179" y="3358"/>
                  </a:cubicBezTo>
                  <a:cubicBezTo>
                    <a:pt x="489" y="3358"/>
                    <a:pt x="739" y="3608"/>
                    <a:pt x="739" y="3917"/>
                  </a:cubicBezTo>
                  <a:cubicBezTo>
                    <a:pt x="739" y="4013"/>
                    <a:pt x="810" y="4096"/>
                    <a:pt x="918" y="4096"/>
                  </a:cubicBezTo>
                  <a:lnTo>
                    <a:pt x="2977" y="4096"/>
                  </a:lnTo>
                  <a:cubicBezTo>
                    <a:pt x="3061" y="4096"/>
                    <a:pt x="3156" y="4025"/>
                    <a:pt x="3156" y="3917"/>
                  </a:cubicBezTo>
                  <a:cubicBezTo>
                    <a:pt x="3132" y="3822"/>
                    <a:pt x="3061" y="3739"/>
                    <a:pt x="2977" y="3739"/>
                  </a:cubicBezTo>
                  <a:lnTo>
                    <a:pt x="1084" y="3739"/>
                  </a:lnTo>
                  <a:cubicBezTo>
                    <a:pt x="1013" y="3370"/>
                    <a:pt x="727" y="3084"/>
                    <a:pt x="346" y="3013"/>
                  </a:cubicBezTo>
                  <a:lnTo>
                    <a:pt x="346" y="1096"/>
                  </a:lnTo>
                  <a:cubicBezTo>
                    <a:pt x="727" y="1024"/>
                    <a:pt x="1013" y="738"/>
                    <a:pt x="1084" y="369"/>
                  </a:cubicBezTo>
                  <a:lnTo>
                    <a:pt x="2977" y="369"/>
                  </a:lnTo>
                  <a:cubicBezTo>
                    <a:pt x="3061" y="369"/>
                    <a:pt x="3156" y="286"/>
                    <a:pt x="3156" y="191"/>
                  </a:cubicBezTo>
                  <a:cubicBezTo>
                    <a:pt x="3156" y="95"/>
                    <a:pt x="3073" y="0"/>
                    <a:pt x="2977" y="0"/>
                  </a:cubicBezTo>
                  <a:close/>
                </a:path>
              </a:pathLst>
            </a:custGeom>
            <a:grpFill/>
            <a:ln>
              <a:solidFill>
                <a:schemeClr val="accent5">
                  <a:lumMod val="40000"/>
                  <a:lumOff val="6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9417;p74">
              <a:extLst>
                <a:ext uri="{FF2B5EF4-FFF2-40B4-BE49-F238E27FC236}">
                  <a16:creationId xmlns:a16="http://schemas.microsoft.com/office/drawing/2014/main" id="{04A04AFB-76CA-BE88-F096-46154AD0D695}"/>
                </a:ext>
              </a:extLst>
            </p:cNvPr>
            <p:cNvSpPr/>
            <p:nvPr/>
          </p:nvSpPr>
          <p:spPr>
            <a:xfrm>
              <a:off x="6962060" y="3758192"/>
              <a:ext cx="129338" cy="129338"/>
            </a:xfrm>
            <a:custGeom>
              <a:avLst/>
              <a:gdLst/>
              <a:ahLst/>
              <a:cxnLst/>
              <a:rect l="l" t="t" r="r" b="b"/>
              <a:pathLst>
                <a:path w="4073" h="4073" extrusionOk="0">
                  <a:moveTo>
                    <a:pt x="2037" y="334"/>
                  </a:moveTo>
                  <a:cubicBezTo>
                    <a:pt x="2977" y="334"/>
                    <a:pt x="3727" y="1096"/>
                    <a:pt x="3727" y="2036"/>
                  </a:cubicBezTo>
                  <a:cubicBezTo>
                    <a:pt x="3727" y="2977"/>
                    <a:pt x="2977" y="3727"/>
                    <a:pt x="2037" y="3727"/>
                  </a:cubicBezTo>
                  <a:cubicBezTo>
                    <a:pt x="1096" y="3727"/>
                    <a:pt x="334" y="2977"/>
                    <a:pt x="334" y="2036"/>
                  </a:cubicBezTo>
                  <a:cubicBezTo>
                    <a:pt x="334" y="1096"/>
                    <a:pt x="1096" y="334"/>
                    <a:pt x="2037" y="334"/>
                  </a:cubicBezTo>
                  <a:close/>
                  <a:moveTo>
                    <a:pt x="2037" y="0"/>
                  </a:moveTo>
                  <a:cubicBezTo>
                    <a:pt x="906" y="0"/>
                    <a:pt x="1" y="917"/>
                    <a:pt x="1" y="2036"/>
                  </a:cubicBezTo>
                  <a:cubicBezTo>
                    <a:pt x="1" y="3155"/>
                    <a:pt x="918" y="4072"/>
                    <a:pt x="2037" y="4072"/>
                  </a:cubicBezTo>
                  <a:cubicBezTo>
                    <a:pt x="3156" y="4072"/>
                    <a:pt x="4073" y="3155"/>
                    <a:pt x="4073" y="2036"/>
                  </a:cubicBezTo>
                  <a:cubicBezTo>
                    <a:pt x="4073" y="905"/>
                    <a:pt x="3168" y="0"/>
                    <a:pt x="2037" y="0"/>
                  </a:cubicBezTo>
                  <a:close/>
                </a:path>
              </a:pathLst>
            </a:custGeom>
            <a:grpFill/>
            <a:ln>
              <a:solidFill>
                <a:schemeClr val="accent5">
                  <a:lumMod val="40000"/>
                  <a:lumOff val="6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9418;p74">
              <a:extLst>
                <a:ext uri="{FF2B5EF4-FFF2-40B4-BE49-F238E27FC236}">
                  <a16:creationId xmlns:a16="http://schemas.microsoft.com/office/drawing/2014/main" id="{64C7111A-143D-27C7-E5EE-C05AB6DC4037}"/>
                </a:ext>
              </a:extLst>
            </p:cNvPr>
            <p:cNvSpPr/>
            <p:nvPr/>
          </p:nvSpPr>
          <p:spPr>
            <a:xfrm>
              <a:off x="6997244" y="3781627"/>
              <a:ext cx="59382" cy="82436"/>
            </a:xfrm>
            <a:custGeom>
              <a:avLst/>
              <a:gdLst/>
              <a:ahLst/>
              <a:cxnLst/>
              <a:rect l="l" t="t" r="r" b="b"/>
              <a:pathLst>
                <a:path w="1870" h="2596" extrusionOk="0">
                  <a:moveTo>
                    <a:pt x="750" y="536"/>
                  </a:moveTo>
                  <a:lnTo>
                    <a:pt x="750" y="1060"/>
                  </a:lnTo>
                  <a:cubicBezTo>
                    <a:pt x="452" y="965"/>
                    <a:pt x="345" y="881"/>
                    <a:pt x="345" y="762"/>
                  </a:cubicBezTo>
                  <a:cubicBezTo>
                    <a:pt x="345" y="691"/>
                    <a:pt x="500" y="584"/>
                    <a:pt x="750" y="536"/>
                  </a:cubicBezTo>
                  <a:close/>
                  <a:moveTo>
                    <a:pt x="1107" y="1524"/>
                  </a:moveTo>
                  <a:cubicBezTo>
                    <a:pt x="1405" y="1608"/>
                    <a:pt x="1512" y="1703"/>
                    <a:pt x="1512" y="1822"/>
                  </a:cubicBezTo>
                  <a:cubicBezTo>
                    <a:pt x="1512" y="1893"/>
                    <a:pt x="1357" y="2001"/>
                    <a:pt x="1107" y="2036"/>
                  </a:cubicBezTo>
                  <a:lnTo>
                    <a:pt x="1107" y="1524"/>
                  </a:lnTo>
                  <a:close/>
                  <a:moveTo>
                    <a:pt x="941" y="0"/>
                  </a:moveTo>
                  <a:cubicBezTo>
                    <a:pt x="857" y="0"/>
                    <a:pt x="762" y="72"/>
                    <a:pt x="762" y="179"/>
                  </a:cubicBezTo>
                  <a:lnTo>
                    <a:pt x="762" y="191"/>
                  </a:lnTo>
                  <a:cubicBezTo>
                    <a:pt x="333" y="238"/>
                    <a:pt x="24" y="477"/>
                    <a:pt x="24" y="774"/>
                  </a:cubicBezTo>
                  <a:cubicBezTo>
                    <a:pt x="24" y="1191"/>
                    <a:pt x="441" y="1346"/>
                    <a:pt x="762" y="1429"/>
                  </a:cubicBezTo>
                  <a:lnTo>
                    <a:pt x="762" y="2036"/>
                  </a:lnTo>
                  <a:cubicBezTo>
                    <a:pt x="512" y="2001"/>
                    <a:pt x="357" y="1893"/>
                    <a:pt x="357" y="1822"/>
                  </a:cubicBezTo>
                  <a:cubicBezTo>
                    <a:pt x="357" y="1727"/>
                    <a:pt x="286" y="1643"/>
                    <a:pt x="179" y="1643"/>
                  </a:cubicBezTo>
                  <a:cubicBezTo>
                    <a:pt x="83" y="1643"/>
                    <a:pt x="0" y="1715"/>
                    <a:pt x="0" y="1822"/>
                  </a:cubicBezTo>
                  <a:cubicBezTo>
                    <a:pt x="0" y="2120"/>
                    <a:pt x="310" y="2334"/>
                    <a:pt x="750" y="2393"/>
                  </a:cubicBezTo>
                  <a:lnTo>
                    <a:pt x="750" y="2417"/>
                  </a:lnTo>
                  <a:cubicBezTo>
                    <a:pt x="750" y="2501"/>
                    <a:pt x="822" y="2596"/>
                    <a:pt x="929" y="2596"/>
                  </a:cubicBezTo>
                  <a:cubicBezTo>
                    <a:pt x="1036" y="2596"/>
                    <a:pt x="1107" y="2513"/>
                    <a:pt x="1107" y="2417"/>
                  </a:cubicBezTo>
                  <a:lnTo>
                    <a:pt x="1107" y="2393"/>
                  </a:lnTo>
                  <a:cubicBezTo>
                    <a:pt x="1536" y="2358"/>
                    <a:pt x="1845" y="2120"/>
                    <a:pt x="1845" y="1822"/>
                  </a:cubicBezTo>
                  <a:cubicBezTo>
                    <a:pt x="1845" y="1417"/>
                    <a:pt x="1453" y="1250"/>
                    <a:pt x="1107" y="1167"/>
                  </a:cubicBezTo>
                  <a:lnTo>
                    <a:pt x="1107" y="548"/>
                  </a:lnTo>
                  <a:cubicBezTo>
                    <a:pt x="1357" y="596"/>
                    <a:pt x="1512" y="703"/>
                    <a:pt x="1512" y="774"/>
                  </a:cubicBezTo>
                  <a:cubicBezTo>
                    <a:pt x="1512" y="869"/>
                    <a:pt x="1584" y="953"/>
                    <a:pt x="1691" y="953"/>
                  </a:cubicBezTo>
                  <a:cubicBezTo>
                    <a:pt x="1774" y="953"/>
                    <a:pt x="1869" y="881"/>
                    <a:pt x="1869" y="774"/>
                  </a:cubicBezTo>
                  <a:cubicBezTo>
                    <a:pt x="1869" y="477"/>
                    <a:pt x="1548" y="250"/>
                    <a:pt x="1119" y="191"/>
                  </a:cubicBezTo>
                  <a:lnTo>
                    <a:pt x="1119" y="179"/>
                  </a:lnTo>
                  <a:cubicBezTo>
                    <a:pt x="1119" y="84"/>
                    <a:pt x="1048" y="0"/>
                    <a:pt x="941" y="0"/>
                  </a:cubicBezTo>
                  <a:close/>
                </a:path>
              </a:pathLst>
            </a:custGeom>
            <a:grpFill/>
            <a:ln>
              <a:solidFill>
                <a:schemeClr val="accent5">
                  <a:lumMod val="40000"/>
                  <a:lumOff val="6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Скругленный прямоугольник 4">
            <a:extLst>
              <a:ext uri="{FF2B5EF4-FFF2-40B4-BE49-F238E27FC236}">
                <a16:creationId xmlns:a16="http://schemas.microsoft.com/office/drawing/2014/main" id="{62A4305B-334B-E2F5-5381-57677B9CC422}"/>
              </a:ext>
            </a:extLst>
          </p:cNvPr>
          <p:cNvSpPr/>
          <p:nvPr/>
        </p:nvSpPr>
        <p:spPr>
          <a:xfrm>
            <a:off x="395431" y="4969663"/>
            <a:ext cx="11143443" cy="1320163"/>
          </a:xfrm>
          <a:prstGeom prst="roundRect">
            <a:avLst>
              <a:gd name="adj" fmla="val 8170"/>
            </a:avLst>
          </a:prstGeom>
          <a:noFill/>
          <a:ln w="19050">
            <a:solidFill>
              <a:srgbClr val="475E8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32179" algn="ctr">
              <a:defRPr/>
            </a:pPr>
            <a:endParaRPr lang="ru-RU" sz="1138" dirty="0">
              <a:solidFill>
                <a:schemeClr val="accent1">
                  <a:lumMod val="50000"/>
                </a:schemeClr>
              </a:solidFill>
              <a:latin typeface="Arial" panose="020B0604020202020204" pitchFamily="34" charset="0"/>
              <a:cs typeface="Arial" panose="020B0604020202020204" pitchFamily="34" charset="0"/>
            </a:endParaRPr>
          </a:p>
        </p:txBody>
      </p:sp>
      <p:sp>
        <p:nvSpPr>
          <p:cNvPr id="96" name="TextBox 95">
            <a:extLst>
              <a:ext uri="{FF2B5EF4-FFF2-40B4-BE49-F238E27FC236}">
                <a16:creationId xmlns:a16="http://schemas.microsoft.com/office/drawing/2014/main" id="{004E4B08-7F9C-4D3C-E7C7-EB21C2E6E6BE}"/>
              </a:ext>
            </a:extLst>
          </p:cNvPr>
          <p:cNvSpPr txBox="1"/>
          <p:nvPr/>
        </p:nvSpPr>
        <p:spPr>
          <a:xfrm>
            <a:off x="1307926" y="5050082"/>
            <a:ext cx="10162337" cy="1046440"/>
          </a:xfrm>
          <a:prstGeom prst="rect">
            <a:avLst/>
          </a:prstGeom>
          <a:noFill/>
        </p:spPr>
        <p:txBody>
          <a:bodyPr wrap="square" rtlCol="0">
            <a:spAutoFit/>
          </a:bodyPr>
          <a:lstStyle/>
          <a:p>
            <a:r>
              <a:rPr lang="ru-RU" sz="1400" dirty="0"/>
              <a:t>     </a:t>
            </a:r>
            <a:r>
              <a:rPr lang="en-US" sz="1200" dirty="0" err="1">
                <a:solidFill>
                  <a:srgbClr val="084896"/>
                </a:solidFill>
                <a:latin typeface="Arial" panose="020B0604020202020204" pitchFamily="34" charset="0"/>
                <a:cs typeface="Arial" panose="020B0604020202020204" pitchFamily="34" charset="0"/>
              </a:rPr>
              <a:t>NNTlar</a:t>
            </a:r>
            <a:r>
              <a:rPr lang="ru-RU" sz="1200" dirty="0">
                <a:solidFill>
                  <a:srgbClr val="084896"/>
                </a:solidFill>
                <a:latin typeface="Arial" panose="020B0604020202020204" pitchFamily="34" charset="0"/>
                <a:cs typeface="Arial" panose="020B0604020202020204" pitchFamily="34" charset="0"/>
              </a:rPr>
              <a:t>:</a:t>
            </a:r>
          </a:p>
          <a:p>
            <a:pPr marL="85725" indent="-85725">
              <a:buFont typeface="Arial" panose="020B0604020202020204" pitchFamily="34" charset="0"/>
              <a:buChar char="•"/>
            </a:pPr>
            <a:r>
              <a:rPr lang="en-US" sz="1200" dirty="0">
                <a:solidFill>
                  <a:srgbClr val="084896"/>
                </a:solidFill>
                <a:latin typeface="Arial" panose="020B0604020202020204" pitchFamily="34" charset="0"/>
                <a:cs typeface="Arial" panose="020B0604020202020204" pitchFamily="34" charset="0"/>
              </a:rPr>
              <a:t>y</a:t>
            </a:r>
            <a:r>
              <a:rPr lang="uz-Latn-UZ" sz="1200" dirty="0">
                <a:solidFill>
                  <a:srgbClr val="084896"/>
                </a:solidFill>
                <a:latin typeface="Arial" panose="020B0604020202020204" pitchFamily="34" charset="0"/>
                <a:cs typeface="Arial" panose="020B0604020202020204" pitchFamily="34" charset="0"/>
              </a:rPr>
              <a:t>uridik shaxslarning mol-mulkiga solinadigan soliq</a:t>
            </a:r>
            <a:r>
              <a:rPr lang="ru-RU" sz="1200" dirty="0">
                <a:solidFill>
                  <a:srgbClr val="084896"/>
                </a:solidFill>
                <a:latin typeface="Arial" panose="020B0604020202020204" pitchFamily="34" charset="0"/>
                <a:cs typeface="Arial" panose="020B0604020202020204" pitchFamily="34" charset="0"/>
              </a:rPr>
              <a:t>, </a:t>
            </a:r>
          </a:p>
          <a:p>
            <a:pPr marL="85725" indent="-85725">
              <a:buFont typeface="Arial" panose="020B0604020202020204" pitchFamily="34" charset="0"/>
              <a:buChar char="•"/>
            </a:pPr>
            <a:r>
              <a:rPr lang="en-US" sz="1200" dirty="0">
                <a:solidFill>
                  <a:srgbClr val="084896"/>
                </a:solidFill>
                <a:latin typeface="Arial" panose="020B0604020202020204" pitchFamily="34" charset="0"/>
                <a:cs typeface="Arial" panose="020B0604020202020204" pitchFamily="34" charset="0"/>
              </a:rPr>
              <a:t>y</a:t>
            </a:r>
            <a:r>
              <a:rPr lang="uz-Latn-UZ" sz="1200" dirty="0">
                <a:solidFill>
                  <a:srgbClr val="084896"/>
                </a:solidFill>
                <a:latin typeface="Arial" panose="020B0604020202020204" pitchFamily="34" charset="0"/>
                <a:cs typeface="Arial" panose="020B0604020202020204" pitchFamily="34" charset="0"/>
              </a:rPr>
              <a:t>uridik shaxslardan olinadigan yer solig‘i</a:t>
            </a:r>
            <a:r>
              <a:rPr lang="ru-RU" sz="1200" dirty="0">
                <a:solidFill>
                  <a:srgbClr val="084896"/>
                </a:solidFill>
                <a:latin typeface="Arial" panose="020B0604020202020204" pitchFamily="34" charset="0"/>
                <a:cs typeface="Arial" panose="020B0604020202020204" pitchFamily="34" charset="0"/>
              </a:rPr>
              <a:t>,  </a:t>
            </a:r>
          </a:p>
          <a:p>
            <a:pPr marL="85725" indent="-85725">
              <a:buFont typeface="Arial" panose="020B0604020202020204" pitchFamily="34" charset="0"/>
              <a:buChar char="•"/>
            </a:pPr>
            <a:r>
              <a:rPr lang="en-US" sz="1200" dirty="0">
                <a:solidFill>
                  <a:srgbClr val="084896"/>
                </a:solidFill>
                <a:latin typeface="Arial" panose="020B0604020202020204" pitchFamily="34" charset="0"/>
                <a:cs typeface="Arial" panose="020B0604020202020204" pitchFamily="34" charset="0"/>
              </a:rPr>
              <a:t>s</a:t>
            </a:r>
            <a:r>
              <a:rPr lang="uz-Latn-UZ" sz="1200" dirty="0">
                <a:solidFill>
                  <a:srgbClr val="084896"/>
                </a:solidFill>
                <a:latin typeface="Arial" panose="020B0604020202020204" pitchFamily="34" charset="0"/>
                <a:cs typeface="Arial" panose="020B0604020202020204" pitchFamily="34" charset="0"/>
              </a:rPr>
              <a:t>uv resurslaridan foydalanganlik uchun soliq</a:t>
            </a:r>
            <a:r>
              <a:rPr lang="en-US" sz="1200" dirty="0" err="1">
                <a:solidFill>
                  <a:srgbClr val="084896"/>
                </a:solidFill>
                <a:latin typeface="Arial" panose="020B0604020202020204" pitchFamily="34" charset="0"/>
                <a:cs typeface="Arial" panose="020B0604020202020204" pitchFamily="34" charset="0"/>
              </a:rPr>
              <a:t>larni</a:t>
            </a:r>
            <a:endParaRPr lang="en-US" sz="1200" dirty="0">
              <a:solidFill>
                <a:srgbClr val="084896"/>
              </a:solidFill>
              <a:latin typeface="Arial" panose="020B0604020202020204" pitchFamily="34" charset="0"/>
              <a:cs typeface="Arial" panose="020B0604020202020204" pitchFamily="34" charset="0"/>
            </a:endParaRPr>
          </a:p>
          <a:p>
            <a:r>
              <a:rPr lang="uz-Latn-UZ" sz="1200" i="1" dirty="0">
                <a:solidFill>
                  <a:srgbClr val="084896"/>
                </a:solidFill>
                <a:latin typeface="Arial" panose="020B0604020202020204" pitchFamily="34" charset="0"/>
                <a:cs typeface="Arial" panose="020B0604020202020204" pitchFamily="34" charset="0"/>
              </a:rPr>
              <a:t>faqat notijorat faoliyat doirasida foydalaniladigan </a:t>
            </a:r>
            <a:r>
              <a:rPr lang="uz-Latn-UZ" sz="1200" dirty="0">
                <a:solidFill>
                  <a:srgbClr val="084896"/>
                </a:solidFill>
                <a:latin typeface="Arial" panose="020B0604020202020204" pitchFamily="34" charset="0"/>
                <a:cs typeface="Arial" panose="020B0604020202020204" pitchFamily="34" charset="0"/>
              </a:rPr>
              <a:t>ko‘chmas mulk, yer uchastkalari va suv resurslariga nisbatan</a:t>
            </a:r>
            <a:r>
              <a:rPr lang="uz-Latn-UZ" sz="1200" i="1" dirty="0">
                <a:solidFill>
                  <a:srgbClr val="084896"/>
                </a:solidFill>
                <a:latin typeface="Arial" panose="020B0604020202020204" pitchFamily="34" charset="0"/>
                <a:cs typeface="Arial" panose="020B0604020202020204" pitchFamily="34" charset="0"/>
              </a:rPr>
              <a:t> soliq </a:t>
            </a:r>
            <a:r>
              <a:rPr lang="uz-Latn-UZ" sz="1200" i="1" dirty="0">
                <a:solidFill>
                  <a:srgbClr val="FF0000"/>
                </a:solidFill>
                <a:latin typeface="Arial" panose="020B0604020202020204" pitchFamily="34" charset="0"/>
                <a:cs typeface="Arial" panose="020B0604020202020204" pitchFamily="34" charset="0"/>
              </a:rPr>
              <a:t>to‘lamaydi</a:t>
            </a:r>
            <a:r>
              <a:rPr lang="uz-Latn-UZ" sz="1200" i="1" dirty="0">
                <a:solidFill>
                  <a:srgbClr val="084896"/>
                </a:solidFill>
                <a:latin typeface="Arial" panose="020B0604020202020204" pitchFamily="34" charset="0"/>
                <a:cs typeface="Arial" panose="020B0604020202020204" pitchFamily="34" charset="0"/>
              </a:rPr>
              <a:t>.</a:t>
            </a:r>
            <a:endParaRPr lang="ru-RU" sz="1200" i="1" dirty="0">
              <a:solidFill>
                <a:srgbClr val="084896"/>
              </a:solidFill>
              <a:latin typeface="Arial" panose="020B0604020202020204" pitchFamily="34" charset="0"/>
              <a:cs typeface="Arial" panose="020B0604020202020204" pitchFamily="34" charset="0"/>
            </a:endParaRPr>
          </a:p>
        </p:txBody>
      </p:sp>
      <p:pic>
        <p:nvPicPr>
          <p:cNvPr id="97" name="Picture 4" descr="Внимание 2">
            <a:extLst>
              <a:ext uri="{FF2B5EF4-FFF2-40B4-BE49-F238E27FC236}">
                <a16:creationId xmlns:a16="http://schemas.microsoft.com/office/drawing/2014/main" id="{B12C7C18-4AC0-D520-8BD1-FC9ACA9D2B4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2494" y="5313872"/>
            <a:ext cx="568076" cy="549729"/>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3" name="Рисунок 2">
            <a:extLst>
              <a:ext uri="{FF2B5EF4-FFF2-40B4-BE49-F238E27FC236}">
                <a16:creationId xmlns:a16="http://schemas.microsoft.com/office/drawing/2014/main" id="{A9690595-7CA5-4D05-4F1B-9170F9F4893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3621" y="55202"/>
            <a:ext cx="1591443" cy="734115"/>
          </a:xfrm>
          <a:prstGeom prst="rect">
            <a:avLst/>
          </a:prstGeom>
        </p:spPr>
      </p:pic>
    </p:spTree>
    <p:extLst>
      <p:ext uri="{BB962C8B-B14F-4D97-AF65-F5344CB8AC3E}">
        <p14:creationId xmlns:p14="http://schemas.microsoft.com/office/powerpoint/2010/main" val="3965988050"/>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249318" y="4059308"/>
            <a:ext cx="5919960" cy="1384995"/>
          </a:xfrm>
          <a:prstGeom prst="rect">
            <a:avLst/>
          </a:prstGeom>
        </p:spPr>
        <p:txBody>
          <a:bodyPr wrap="square">
            <a:spAutoFit/>
          </a:bodyPr>
          <a:lstStyle/>
          <a:p>
            <a:pPr algn="just"/>
            <a:endParaRPr lang="ru-RU" sz="1400" dirty="0">
              <a:solidFill>
                <a:schemeClr val="accent1">
                  <a:lumMod val="50000"/>
                </a:schemeClr>
              </a:solidFill>
              <a:latin typeface="Arial" panose="020B0604020202020204" pitchFamily="34" charset="0"/>
              <a:cs typeface="Arial" panose="020B0604020202020204" pitchFamily="34" charset="0"/>
            </a:endParaRPr>
          </a:p>
          <a:p>
            <a:pPr algn="just"/>
            <a:endParaRPr lang="uz-Cyrl-UZ" sz="1400" dirty="0">
              <a:solidFill>
                <a:schemeClr val="accent1">
                  <a:lumMod val="50000"/>
                </a:schemeClr>
              </a:solidFill>
              <a:latin typeface="Arial" panose="020B0604020202020204" pitchFamily="34" charset="0"/>
              <a:cs typeface="Arial" panose="020B0604020202020204" pitchFamily="34" charset="0"/>
            </a:endParaRPr>
          </a:p>
          <a:p>
            <a:pPr algn="just"/>
            <a:r>
              <a:rPr lang="uz-Latn-UZ" sz="1400" dirty="0">
                <a:solidFill>
                  <a:schemeClr val="accent1">
                    <a:lumMod val="50000"/>
                  </a:schemeClr>
                </a:solidFill>
                <a:latin typeface="Arial" panose="020B0604020202020204" pitchFamily="34" charset="0"/>
                <a:cs typeface="Arial" panose="020B0604020202020204" pitchFamily="34" charset="0"/>
              </a:rPr>
              <a:t>Soliq to‘lovchilar</a:t>
            </a:r>
            <a:r>
              <a:rPr lang="uz-Cyrl-UZ" sz="1400" dirty="0">
                <a:solidFill>
                  <a:schemeClr val="accent1">
                    <a:lumMod val="50000"/>
                  </a:schemeClr>
                </a:solidFill>
                <a:latin typeface="Arial" panose="020B0604020202020204" pitchFamily="34" charset="0"/>
                <a:cs typeface="Arial" panose="020B0604020202020204" pitchFamily="34" charset="0"/>
              </a:rPr>
              <a:t> </a:t>
            </a:r>
            <a:r>
              <a:rPr lang="uz-Latn-UZ" sz="1400" dirty="0">
                <a:solidFill>
                  <a:schemeClr val="accent1">
                    <a:lumMod val="50000"/>
                  </a:schemeClr>
                </a:solidFill>
                <a:latin typeface="Arial" panose="020B0604020202020204" pitchFamily="34" charset="0"/>
                <a:cs typeface="Arial" panose="020B0604020202020204" pitchFamily="34" charset="0"/>
              </a:rPr>
              <a:t>soliq hisobotini o‘zlari soliq hisobida turgan joydagi soliq organlariga o‘tgan soliq davridan keyingi oyning </a:t>
            </a:r>
            <a:r>
              <a:rPr lang="uz-Latn-UZ" sz="1400" u="sng" dirty="0">
                <a:solidFill>
                  <a:schemeClr val="accent1">
                    <a:lumMod val="50000"/>
                  </a:schemeClr>
                </a:solidFill>
                <a:latin typeface="Arial" panose="020B0604020202020204" pitchFamily="34" charset="0"/>
                <a:cs typeface="Arial" panose="020B0604020202020204" pitchFamily="34" charset="0"/>
              </a:rPr>
              <a:t>yigirmanchi</a:t>
            </a:r>
            <a:r>
              <a:rPr lang="uz-Latn-UZ" sz="1400" dirty="0">
                <a:solidFill>
                  <a:schemeClr val="accent1">
                    <a:lumMod val="50000"/>
                  </a:schemeClr>
                </a:solidFill>
                <a:latin typeface="Arial" panose="020B0604020202020204" pitchFamily="34" charset="0"/>
                <a:cs typeface="Arial" panose="020B0604020202020204" pitchFamily="34" charset="0"/>
              </a:rPr>
              <a:t> kunidan kechiktirilmagan muddatda taqdim etishlari shart.</a:t>
            </a:r>
            <a:endParaRPr lang="ru-RU" sz="1400" dirty="0">
              <a:solidFill>
                <a:schemeClr val="accent1">
                  <a:lumMod val="50000"/>
                </a:schemeClr>
              </a:solidFill>
              <a:latin typeface="Arial" panose="020B0604020202020204" pitchFamily="34" charset="0"/>
              <a:cs typeface="Arial" panose="020B0604020202020204" pitchFamily="34" charset="0"/>
            </a:endParaRPr>
          </a:p>
          <a:p>
            <a:pPr algn="just"/>
            <a:r>
              <a:rPr lang="ru-RU" sz="1400" dirty="0">
                <a:solidFill>
                  <a:schemeClr val="accent1">
                    <a:lumMod val="50000"/>
                  </a:schemeClr>
                </a:solidFill>
                <a:latin typeface="Arial" panose="020B0604020202020204" pitchFamily="34" charset="0"/>
                <a:cs typeface="Arial" panose="020B0604020202020204" pitchFamily="34" charset="0"/>
              </a:rPr>
              <a:t> </a:t>
            </a:r>
          </a:p>
        </p:txBody>
      </p:sp>
      <p:sp>
        <p:nvSpPr>
          <p:cNvPr id="13" name="Прямоугольник 12"/>
          <p:cNvSpPr/>
          <p:nvPr/>
        </p:nvSpPr>
        <p:spPr>
          <a:xfrm>
            <a:off x="6614307" y="4382473"/>
            <a:ext cx="5146143" cy="738664"/>
          </a:xfrm>
          <a:prstGeom prst="rect">
            <a:avLst/>
          </a:prstGeom>
        </p:spPr>
        <p:txBody>
          <a:bodyPr wrap="square">
            <a:spAutoFit/>
          </a:bodyPr>
          <a:lstStyle/>
          <a:p>
            <a:pPr algn="just"/>
            <a:endParaRPr lang="en-US" sz="1400" dirty="0">
              <a:solidFill>
                <a:schemeClr val="accent1">
                  <a:lumMod val="50000"/>
                </a:schemeClr>
              </a:solidFill>
              <a:latin typeface="Arial" panose="020B0604020202020204" pitchFamily="34" charset="0"/>
              <a:cs typeface="Arial" panose="020B0604020202020204" pitchFamily="34" charset="0"/>
            </a:endParaRPr>
          </a:p>
          <a:p>
            <a:pPr algn="just"/>
            <a:r>
              <a:rPr lang="en-US" sz="1400" dirty="0">
                <a:solidFill>
                  <a:schemeClr val="accent1">
                    <a:lumMod val="50000"/>
                  </a:schemeClr>
                </a:solidFill>
                <a:latin typeface="Arial" panose="020B0604020202020204" pitchFamily="34" charset="0"/>
                <a:cs typeface="Arial" panose="020B0604020202020204" pitchFamily="34" charset="0"/>
              </a:rPr>
              <a:t>S</a:t>
            </a:r>
            <a:r>
              <a:rPr lang="uz-Latn-UZ" sz="1400" dirty="0">
                <a:solidFill>
                  <a:schemeClr val="accent1">
                    <a:lumMod val="50000"/>
                  </a:schemeClr>
                </a:solidFill>
                <a:latin typeface="Arial" panose="020B0604020202020204" pitchFamily="34" charset="0"/>
                <a:cs typeface="Arial" panose="020B0604020202020204" pitchFamily="34" charset="0"/>
              </a:rPr>
              <a:t>oliqni to‘lash soliq hisoboti</a:t>
            </a:r>
            <a:r>
              <a:rPr lang="en-US" sz="1400" dirty="0" err="1">
                <a:solidFill>
                  <a:schemeClr val="accent1">
                    <a:lumMod val="50000"/>
                  </a:schemeClr>
                </a:solidFill>
                <a:latin typeface="Arial" panose="020B0604020202020204" pitchFamily="34" charset="0"/>
                <a:cs typeface="Arial" panose="020B0604020202020204" pitchFamily="34" charset="0"/>
              </a:rPr>
              <a:t>ni</a:t>
            </a:r>
            <a:r>
              <a:rPr lang="uz-Latn-UZ" sz="1400" dirty="0">
                <a:solidFill>
                  <a:schemeClr val="accent1">
                    <a:lumMod val="50000"/>
                  </a:schemeClr>
                </a:solidFill>
                <a:latin typeface="Arial" panose="020B0604020202020204" pitchFamily="34" charset="0"/>
                <a:cs typeface="Arial" panose="020B0604020202020204" pitchFamily="34" charset="0"/>
              </a:rPr>
              <a:t> taqdim etish muddatidan kechiktirmay amalga oshiriladi.</a:t>
            </a:r>
            <a:endParaRPr lang="ru-RU" sz="1400" dirty="0">
              <a:solidFill>
                <a:schemeClr val="accent1">
                  <a:lumMod val="50000"/>
                </a:schemeClr>
              </a:solidFill>
              <a:latin typeface="Arial" panose="020B0604020202020204" pitchFamily="34" charset="0"/>
              <a:cs typeface="Arial" panose="020B0604020202020204" pitchFamily="34" charset="0"/>
            </a:endParaRPr>
          </a:p>
        </p:txBody>
      </p:sp>
      <p:sp>
        <p:nvSpPr>
          <p:cNvPr id="18" name="Заголовок 1"/>
          <p:cNvSpPr txBox="1">
            <a:spLocks/>
          </p:cNvSpPr>
          <p:nvPr/>
        </p:nvSpPr>
        <p:spPr>
          <a:xfrm>
            <a:off x="1662056" y="1848924"/>
            <a:ext cx="2526146" cy="37306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ru-RU" sz="1400" b="1" dirty="0">
                <a:solidFill>
                  <a:schemeClr val="accent1">
                    <a:lumMod val="50000"/>
                  </a:schemeClr>
                </a:solidFill>
                <a:latin typeface="Arial" panose="020B0604020202020204" pitchFamily="34" charset="0"/>
                <a:cs typeface="Arial" panose="020B0604020202020204" pitchFamily="34" charset="0"/>
              </a:rPr>
              <a:t>QQS </a:t>
            </a:r>
            <a:r>
              <a:rPr lang="en-US" altLang="ru-RU" sz="1400" b="1" dirty="0" err="1">
                <a:solidFill>
                  <a:schemeClr val="accent1">
                    <a:lumMod val="50000"/>
                  </a:schemeClr>
                </a:solidFill>
                <a:latin typeface="Arial" panose="020B0604020202020204" pitchFamily="34" charset="0"/>
                <a:cs typeface="Arial" panose="020B0604020202020204" pitchFamily="34" charset="0"/>
              </a:rPr>
              <a:t>stavkalari</a:t>
            </a:r>
            <a:endParaRPr lang="uz-Cyrl-UZ" altLang="ru-RU" sz="1400" b="1" dirty="0">
              <a:solidFill>
                <a:schemeClr val="accent1">
                  <a:lumMod val="50000"/>
                </a:schemeClr>
              </a:solidFill>
              <a:latin typeface="Arial" panose="020B0604020202020204" pitchFamily="34" charset="0"/>
              <a:cs typeface="Arial" panose="020B0604020202020204" pitchFamily="34" charset="0"/>
            </a:endParaRPr>
          </a:p>
        </p:txBody>
      </p:sp>
      <p:sp>
        <p:nvSpPr>
          <p:cNvPr id="20" name="Заголовок 1"/>
          <p:cNvSpPr txBox="1">
            <a:spLocks/>
          </p:cNvSpPr>
          <p:nvPr/>
        </p:nvSpPr>
        <p:spPr>
          <a:xfrm>
            <a:off x="5165585" y="1452781"/>
            <a:ext cx="2833200" cy="37306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z-Cyrl-UZ" altLang="ru-RU" sz="1400" b="1" dirty="0">
                <a:solidFill>
                  <a:srgbClr val="C00000"/>
                </a:solidFill>
                <a:latin typeface="Arial" panose="020B0604020202020204" pitchFamily="34" charset="0"/>
                <a:cs typeface="Arial" panose="020B0604020202020204" pitchFamily="34" charset="0"/>
              </a:rPr>
              <a:t>12</a:t>
            </a:r>
            <a:r>
              <a:rPr lang="uz-Cyrl-UZ" altLang="ru-RU" sz="1400" dirty="0">
                <a:solidFill>
                  <a:schemeClr val="accent1">
                    <a:lumMod val="50000"/>
                  </a:schemeClr>
                </a:solidFill>
                <a:latin typeface="Arial" panose="020B0604020202020204" pitchFamily="34" charset="0"/>
                <a:cs typeface="Arial" panose="020B0604020202020204" pitchFamily="34" charset="0"/>
              </a:rPr>
              <a:t> </a:t>
            </a:r>
            <a:r>
              <a:rPr lang="en-US" altLang="ru-RU" sz="1400" dirty="0" err="1">
                <a:solidFill>
                  <a:schemeClr val="accent1">
                    <a:lumMod val="50000"/>
                  </a:schemeClr>
                </a:solidFill>
                <a:latin typeface="Arial" panose="020B0604020202020204" pitchFamily="34" charset="0"/>
                <a:cs typeface="Arial" panose="020B0604020202020204" pitchFamily="34" charset="0"/>
              </a:rPr>
              <a:t>foiz</a:t>
            </a:r>
            <a:endParaRPr lang="uz-Cyrl-UZ" altLang="ru-RU" sz="1400" dirty="0">
              <a:solidFill>
                <a:schemeClr val="accent1">
                  <a:lumMod val="50000"/>
                </a:schemeClr>
              </a:solidFill>
              <a:latin typeface="Arial" panose="020B0604020202020204" pitchFamily="34" charset="0"/>
              <a:cs typeface="Arial" panose="020B0604020202020204" pitchFamily="34" charset="0"/>
            </a:endParaRPr>
          </a:p>
        </p:txBody>
      </p:sp>
      <p:sp>
        <p:nvSpPr>
          <p:cNvPr id="21" name="Скругленный прямоугольник 4"/>
          <p:cNvSpPr/>
          <p:nvPr/>
        </p:nvSpPr>
        <p:spPr>
          <a:xfrm>
            <a:off x="2130725" y="1842222"/>
            <a:ext cx="1668831" cy="385915"/>
          </a:xfrm>
          <a:prstGeom prst="roundRect">
            <a:avLst>
              <a:gd name="adj" fmla="val 8170"/>
            </a:avLst>
          </a:prstGeom>
          <a:noFill/>
          <a:ln w="19050">
            <a:solidFill>
              <a:srgbClr val="475E8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32179" algn="ctr">
              <a:defRPr/>
            </a:pPr>
            <a:endParaRPr lang="ru-RU" sz="1100" dirty="0">
              <a:solidFill>
                <a:schemeClr val="accent1">
                  <a:lumMod val="50000"/>
                </a:schemeClr>
              </a:solidFill>
              <a:latin typeface="Arial" panose="020B0604020202020204" pitchFamily="34" charset="0"/>
              <a:cs typeface="Arial" panose="020B0604020202020204" pitchFamily="34" charset="0"/>
            </a:endParaRPr>
          </a:p>
        </p:txBody>
      </p:sp>
      <p:sp>
        <p:nvSpPr>
          <p:cNvPr id="23" name="Скругленный прямоугольник 4"/>
          <p:cNvSpPr/>
          <p:nvPr/>
        </p:nvSpPr>
        <p:spPr>
          <a:xfrm>
            <a:off x="5020318" y="1449305"/>
            <a:ext cx="1465609" cy="388204"/>
          </a:xfrm>
          <a:prstGeom prst="roundRect">
            <a:avLst>
              <a:gd name="adj" fmla="val 8170"/>
            </a:avLst>
          </a:prstGeom>
          <a:noFill/>
          <a:ln w="19050">
            <a:solidFill>
              <a:srgbClr val="475E8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32179" algn="ctr">
              <a:defRPr/>
            </a:pPr>
            <a:endParaRPr lang="ru-RU" sz="1138" dirty="0">
              <a:solidFill>
                <a:schemeClr val="accent1">
                  <a:lumMod val="50000"/>
                </a:schemeClr>
              </a:solidFill>
              <a:latin typeface="Arial" panose="020B0604020202020204" pitchFamily="34" charset="0"/>
              <a:cs typeface="Arial" panose="020B0604020202020204" pitchFamily="34" charset="0"/>
            </a:endParaRPr>
          </a:p>
        </p:txBody>
      </p:sp>
      <p:cxnSp>
        <p:nvCxnSpPr>
          <p:cNvPr id="3" name="Прямая соединительная линия 2"/>
          <p:cNvCxnSpPr>
            <a:cxnSpLocks/>
            <a:stCxn id="21" idx="3"/>
            <a:endCxn id="23" idx="1"/>
          </p:cNvCxnSpPr>
          <p:nvPr/>
        </p:nvCxnSpPr>
        <p:spPr>
          <a:xfrm flipV="1">
            <a:off x="3799556" y="1643407"/>
            <a:ext cx="1220762" cy="391773"/>
          </a:xfrm>
          <a:prstGeom prst="line">
            <a:avLst/>
          </a:prstGeom>
          <a:ln w="19050">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a:cxnSpLocks/>
            <a:stCxn id="21" idx="3"/>
          </p:cNvCxnSpPr>
          <p:nvPr/>
        </p:nvCxnSpPr>
        <p:spPr>
          <a:xfrm>
            <a:off x="3799556" y="2035180"/>
            <a:ext cx="1254253" cy="381769"/>
          </a:xfrm>
          <a:prstGeom prst="line">
            <a:avLst/>
          </a:prstGeom>
          <a:ln w="19050">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Заголовок 1"/>
          <p:cNvSpPr txBox="1">
            <a:spLocks/>
          </p:cNvSpPr>
          <p:nvPr/>
        </p:nvSpPr>
        <p:spPr>
          <a:xfrm>
            <a:off x="9234304" y="1755072"/>
            <a:ext cx="2526146" cy="37306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ru-RU" sz="1400" b="1" dirty="0" err="1">
                <a:solidFill>
                  <a:schemeClr val="accent1">
                    <a:lumMod val="50000"/>
                  </a:schemeClr>
                </a:solidFill>
                <a:latin typeface="Arial" panose="020B0604020202020204" pitchFamily="34" charset="0"/>
                <a:cs typeface="Arial" panose="020B0604020202020204" pitchFamily="34" charset="0"/>
              </a:rPr>
              <a:t>Soliq</a:t>
            </a:r>
            <a:r>
              <a:rPr lang="en-US" altLang="ru-RU" sz="1400" b="1" dirty="0">
                <a:solidFill>
                  <a:schemeClr val="accent1">
                    <a:lumMod val="50000"/>
                  </a:schemeClr>
                </a:solidFill>
                <a:latin typeface="Arial" panose="020B0604020202020204" pitchFamily="34" charset="0"/>
                <a:cs typeface="Arial" panose="020B0604020202020204" pitchFamily="34" charset="0"/>
              </a:rPr>
              <a:t> </a:t>
            </a:r>
            <a:r>
              <a:rPr lang="en-US" altLang="ru-RU" sz="1400" b="1" dirty="0" err="1">
                <a:solidFill>
                  <a:schemeClr val="accent1">
                    <a:lumMod val="50000"/>
                  </a:schemeClr>
                </a:solidFill>
                <a:latin typeface="Arial" panose="020B0604020202020204" pitchFamily="34" charset="0"/>
                <a:cs typeface="Arial" panose="020B0604020202020204" pitchFamily="34" charset="0"/>
              </a:rPr>
              <a:t>davri</a:t>
            </a:r>
            <a:r>
              <a:rPr lang="uz-Cyrl-UZ" altLang="ru-RU" sz="1400" b="1" dirty="0">
                <a:solidFill>
                  <a:schemeClr val="accent1">
                    <a:lumMod val="50000"/>
                  </a:schemeClr>
                </a:solidFill>
                <a:latin typeface="Arial" panose="020B0604020202020204" pitchFamily="34" charset="0"/>
                <a:cs typeface="Arial" panose="020B0604020202020204" pitchFamily="34" charset="0"/>
              </a:rPr>
              <a:t> - </a:t>
            </a:r>
            <a:r>
              <a:rPr lang="en-US" altLang="ru-RU" sz="1400" b="1" dirty="0">
                <a:solidFill>
                  <a:srgbClr val="C00000"/>
                </a:solidFill>
                <a:latin typeface="Arial" panose="020B0604020202020204" pitchFamily="34" charset="0"/>
                <a:cs typeface="Arial" panose="020B0604020202020204" pitchFamily="34" charset="0"/>
              </a:rPr>
              <a:t>oy</a:t>
            </a:r>
            <a:endParaRPr lang="uz-Cyrl-UZ" altLang="ru-RU" sz="1400" b="1" dirty="0">
              <a:solidFill>
                <a:srgbClr val="C00000"/>
              </a:solidFill>
              <a:latin typeface="Arial" panose="020B0604020202020204" pitchFamily="34" charset="0"/>
              <a:cs typeface="Arial" panose="020B0604020202020204" pitchFamily="34" charset="0"/>
            </a:endParaRPr>
          </a:p>
        </p:txBody>
      </p:sp>
      <p:sp>
        <p:nvSpPr>
          <p:cNvPr id="28" name="Скругленный прямоугольник 4"/>
          <p:cNvSpPr/>
          <p:nvPr/>
        </p:nvSpPr>
        <p:spPr>
          <a:xfrm>
            <a:off x="8627962" y="1653527"/>
            <a:ext cx="3132488" cy="586943"/>
          </a:xfrm>
          <a:prstGeom prst="roundRect">
            <a:avLst>
              <a:gd name="adj" fmla="val 8170"/>
            </a:avLst>
          </a:prstGeom>
          <a:noFill/>
          <a:ln w="19050">
            <a:solidFill>
              <a:srgbClr val="475E8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32179" algn="ctr">
              <a:defRPr/>
            </a:pPr>
            <a:endParaRPr lang="ru-RU" sz="1138" dirty="0">
              <a:solidFill>
                <a:schemeClr val="accent1">
                  <a:lumMod val="50000"/>
                </a:schemeClr>
              </a:solidFill>
              <a:latin typeface="Arial" panose="020B0604020202020204" pitchFamily="34" charset="0"/>
              <a:cs typeface="Arial" panose="020B0604020202020204" pitchFamily="34" charset="0"/>
            </a:endParaRPr>
          </a:p>
        </p:txBody>
      </p:sp>
      <p:sp>
        <p:nvSpPr>
          <p:cNvPr id="30" name="Скругленный прямоугольник 4"/>
          <p:cNvSpPr/>
          <p:nvPr/>
        </p:nvSpPr>
        <p:spPr>
          <a:xfrm>
            <a:off x="249319" y="4403878"/>
            <a:ext cx="5919960" cy="958412"/>
          </a:xfrm>
          <a:prstGeom prst="roundRect">
            <a:avLst>
              <a:gd name="adj" fmla="val 8170"/>
            </a:avLst>
          </a:prstGeom>
          <a:noFill/>
          <a:ln w="19050">
            <a:solidFill>
              <a:srgbClr val="475E8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32179" algn="ctr">
              <a:defRPr/>
            </a:pPr>
            <a:endParaRPr lang="ru-RU" sz="1138" dirty="0">
              <a:solidFill>
                <a:schemeClr val="accent1">
                  <a:lumMod val="50000"/>
                </a:schemeClr>
              </a:solidFill>
              <a:latin typeface="Arial" panose="020B0604020202020204" pitchFamily="34" charset="0"/>
              <a:cs typeface="Arial" panose="020B0604020202020204" pitchFamily="34" charset="0"/>
            </a:endParaRPr>
          </a:p>
        </p:txBody>
      </p:sp>
      <p:sp>
        <p:nvSpPr>
          <p:cNvPr id="31" name="Скругленный прямоугольник 4"/>
          <p:cNvSpPr/>
          <p:nvPr/>
        </p:nvSpPr>
        <p:spPr>
          <a:xfrm>
            <a:off x="6614308" y="4398877"/>
            <a:ext cx="5146142" cy="958541"/>
          </a:xfrm>
          <a:prstGeom prst="roundRect">
            <a:avLst>
              <a:gd name="adj" fmla="val 8170"/>
            </a:avLst>
          </a:prstGeom>
          <a:noFill/>
          <a:ln w="19050">
            <a:solidFill>
              <a:srgbClr val="475E8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32179" algn="ctr">
              <a:defRPr/>
            </a:pPr>
            <a:endParaRPr lang="ru-RU" sz="1138" dirty="0">
              <a:solidFill>
                <a:schemeClr val="accent1">
                  <a:lumMod val="50000"/>
                </a:schemeClr>
              </a:solidFill>
              <a:latin typeface="Arial" panose="020B0604020202020204" pitchFamily="34" charset="0"/>
              <a:cs typeface="Arial" panose="020B0604020202020204" pitchFamily="34" charset="0"/>
            </a:endParaRPr>
          </a:p>
        </p:txBody>
      </p:sp>
      <p:cxnSp>
        <p:nvCxnSpPr>
          <p:cNvPr id="10" name="Прямая соединительная линия 9"/>
          <p:cNvCxnSpPr>
            <a:cxnSpLocks/>
          </p:cNvCxnSpPr>
          <p:nvPr/>
        </p:nvCxnSpPr>
        <p:spPr>
          <a:xfrm flipH="1">
            <a:off x="3115330" y="3557367"/>
            <a:ext cx="2923320" cy="841510"/>
          </a:xfrm>
          <a:prstGeom prst="line">
            <a:avLst/>
          </a:prstGeom>
          <a:ln w="19050">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a:cxnSpLocks/>
          </p:cNvCxnSpPr>
          <p:nvPr/>
        </p:nvCxnSpPr>
        <p:spPr>
          <a:xfrm>
            <a:off x="6519418" y="3531600"/>
            <a:ext cx="2969639" cy="867277"/>
          </a:xfrm>
          <a:prstGeom prst="line">
            <a:avLst/>
          </a:prstGeom>
          <a:ln w="19050">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602256" y="946618"/>
            <a:ext cx="7134045" cy="400110"/>
          </a:xfrm>
          <a:prstGeom prst="rect">
            <a:avLst/>
          </a:prstGeom>
          <a:noFill/>
          <a:ln>
            <a:noFill/>
          </a:ln>
          <a:effectLst/>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2000" b="1" dirty="0">
                <a:solidFill>
                  <a:schemeClr val="accent1">
                    <a:lumMod val="50000"/>
                  </a:schemeClr>
                </a:solidFill>
                <a:latin typeface="Arial" panose="020B0604020202020204" pitchFamily="34" charset="0"/>
                <a:cs typeface="Arial" panose="020B0604020202020204" pitchFamily="34" charset="0"/>
              </a:rPr>
              <a:t>QQS</a:t>
            </a:r>
            <a:r>
              <a:rPr lang="uz-Cyrl-UZ" sz="2000" b="1" dirty="0">
                <a:solidFill>
                  <a:schemeClr val="accent1">
                    <a:lumMod val="50000"/>
                  </a:schemeClr>
                </a:solidFill>
                <a:latin typeface="Arial" panose="020B0604020202020204" pitchFamily="34" charset="0"/>
                <a:cs typeface="Arial" panose="020B0604020202020204" pitchFamily="34" charset="0"/>
              </a:rPr>
              <a:t> </a:t>
            </a:r>
            <a:r>
              <a:rPr lang="en-US" sz="2000" b="1" dirty="0" err="1">
                <a:solidFill>
                  <a:schemeClr val="accent1">
                    <a:lumMod val="50000"/>
                  </a:schemeClr>
                </a:solidFill>
                <a:latin typeface="Arial" panose="020B0604020202020204" pitchFamily="34" charset="0"/>
                <a:cs typeface="Arial" panose="020B0604020202020204" pitchFamily="34" charset="0"/>
              </a:rPr>
              <a:t>soliq</a:t>
            </a:r>
            <a:r>
              <a:rPr lang="en-US" sz="2000" b="1" dirty="0">
                <a:solidFill>
                  <a:schemeClr val="accent1">
                    <a:lumMod val="50000"/>
                  </a:schemeClr>
                </a:solidFill>
                <a:latin typeface="Arial" panose="020B0604020202020204" pitchFamily="34" charset="0"/>
                <a:cs typeface="Arial" panose="020B0604020202020204" pitchFamily="34" charset="0"/>
              </a:rPr>
              <a:t> </a:t>
            </a:r>
            <a:r>
              <a:rPr lang="en-US" sz="2000" b="1" dirty="0" err="1">
                <a:solidFill>
                  <a:schemeClr val="accent1">
                    <a:lumMod val="50000"/>
                  </a:schemeClr>
                </a:solidFill>
                <a:latin typeface="Arial" panose="020B0604020202020204" pitchFamily="34" charset="0"/>
                <a:cs typeface="Arial" panose="020B0604020202020204" pitchFamily="34" charset="0"/>
              </a:rPr>
              <a:t>stavkalari</a:t>
            </a:r>
            <a:r>
              <a:rPr lang="en-US" sz="2000" b="1" dirty="0">
                <a:solidFill>
                  <a:schemeClr val="accent1">
                    <a:lumMod val="50000"/>
                  </a:schemeClr>
                </a:solidFill>
                <a:latin typeface="Arial" panose="020B0604020202020204" pitchFamily="34" charset="0"/>
                <a:cs typeface="Arial" panose="020B0604020202020204" pitchFamily="34" charset="0"/>
              </a:rPr>
              <a:t>, </a:t>
            </a:r>
            <a:r>
              <a:rPr lang="en-US" sz="2000" b="1" dirty="0" err="1">
                <a:solidFill>
                  <a:schemeClr val="accent1">
                    <a:lumMod val="50000"/>
                  </a:schemeClr>
                </a:solidFill>
                <a:latin typeface="Arial" panose="020B0604020202020204" pitchFamily="34" charset="0"/>
                <a:cs typeface="Arial" panose="020B0604020202020204" pitchFamily="34" charset="0"/>
              </a:rPr>
              <a:t>hisoboti</a:t>
            </a:r>
            <a:r>
              <a:rPr lang="en-US" sz="2000" b="1" dirty="0">
                <a:solidFill>
                  <a:schemeClr val="accent1">
                    <a:lumMod val="50000"/>
                  </a:schemeClr>
                </a:solidFill>
                <a:latin typeface="Arial" panose="020B0604020202020204" pitchFamily="34" charset="0"/>
                <a:cs typeface="Arial" panose="020B0604020202020204" pitchFamily="34" charset="0"/>
              </a:rPr>
              <a:t> </a:t>
            </a:r>
            <a:r>
              <a:rPr lang="en-US" sz="2000" b="1" dirty="0" err="1">
                <a:solidFill>
                  <a:schemeClr val="accent1">
                    <a:lumMod val="50000"/>
                  </a:schemeClr>
                </a:solidFill>
                <a:latin typeface="Arial" panose="020B0604020202020204" pitchFamily="34" charset="0"/>
                <a:cs typeface="Arial" panose="020B0604020202020204" pitchFamily="34" charset="0"/>
              </a:rPr>
              <a:t>va</a:t>
            </a:r>
            <a:r>
              <a:rPr lang="en-US" sz="2000" b="1" dirty="0">
                <a:solidFill>
                  <a:schemeClr val="accent1">
                    <a:lumMod val="50000"/>
                  </a:schemeClr>
                </a:solidFill>
                <a:latin typeface="Arial" panose="020B0604020202020204" pitchFamily="34" charset="0"/>
                <a:cs typeface="Arial" panose="020B0604020202020204" pitchFamily="34" charset="0"/>
              </a:rPr>
              <a:t> </a:t>
            </a:r>
            <a:r>
              <a:rPr lang="en-US" sz="2000" b="1" dirty="0" err="1">
                <a:solidFill>
                  <a:schemeClr val="accent1">
                    <a:lumMod val="50000"/>
                  </a:schemeClr>
                </a:solidFill>
                <a:latin typeface="Arial" panose="020B0604020202020204" pitchFamily="34" charset="0"/>
                <a:cs typeface="Arial" panose="020B0604020202020204" pitchFamily="34" charset="0"/>
              </a:rPr>
              <a:t>to‘lash</a:t>
            </a:r>
            <a:r>
              <a:rPr lang="en-US" sz="2000" b="1" dirty="0">
                <a:solidFill>
                  <a:schemeClr val="accent1">
                    <a:lumMod val="50000"/>
                  </a:schemeClr>
                </a:solidFill>
                <a:latin typeface="Arial" panose="020B0604020202020204" pitchFamily="34" charset="0"/>
                <a:cs typeface="Arial" panose="020B0604020202020204" pitchFamily="34" charset="0"/>
              </a:rPr>
              <a:t> </a:t>
            </a:r>
            <a:r>
              <a:rPr lang="en-US" sz="2000" b="1" dirty="0" err="1">
                <a:solidFill>
                  <a:schemeClr val="accent1">
                    <a:lumMod val="50000"/>
                  </a:schemeClr>
                </a:solidFill>
                <a:latin typeface="Arial" panose="020B0604020202020204" pitchFamily="34" charset="0"/>
                <a:cs typeface="Arial" panose="020B0604020202020204" pitchFamily="34" charset="0"/>
              </a:rPr>
              <a:t>muddatlari</a:t>
            </a:r>
            <a:endParaRPr lang="ru-RU" sz="2000" b="1" dirty="0">
              <a:solidFill>
                <a:schemeClr val="accent1">
                  <a:lumMod val="50000"/>
                </a:schemeClr>
              </a:solidFill>
              <a:latin typeface="Arial" panose="020B0604020202020204" pitchFamily="34" charset="0"/>
              <a:cs typeface="Arial" panose="020B0604020202020204" pitchFamily="34" charset="0"/>
            </a:endParaRPr>
          </a:p>
        </p:txBody>
      </p:sp>
      <p:sp>
        <p:nvSpPr>
          <p:cNvPr id="80" name="Заголовок 1"/>
          <p:cNvSpPr txBox="1">
            <a:spLocks/>
          </p:cNvSpPr>
          <p:nvPr/>
        </p:nvSpPr>
        <p:spPr>
          <a:xfrm>
            <a:off x="2925129" y="3041132"/>
            <a:ext cx="6929674" cy="3730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z-Latn-UZ" altLang="ru-RU" sz="1600" b="1" dirty="0">
                <a:solidFill>
                  <a:schemeClr val="accent1">
                    <a:lumMod val="50000"/>
                  </a:schemeClr>
                </a:solidFill>
                <a:latin typeface="Arial" panose="020B0604020202020204" pitchFamily="34" charset="0"/>
                <a:cs typeface="Arial" panose="020B0604020202020204" pitchFamily="34" charset="0"/>
              </a:rPr>
              <a:t>Soliq hisobotini taqdim etish tartibi</a:t>
            </a:r>
            <a:r>
              <a:rPr lang="en-US" altLang="ru-RU" sz="1600" b="1" dirty="0">
                <a:solidFill>
                  <a:schemeClr val="accent1">
                    <a:lumMod val="50000"/>
                  </a:schemeClr>
                </a:solidFill>
                <a:latin typeface="Arial" panose="020B0604020202020204" pitchFamily="34" charset="0"/>
                <a:cs typeface="Arial" panose="020B0604020202020204" pitchFamily="34" charset="0"/>
              </a:rPr>
              <a:t> </a:t>
            </a:r>
            <a:r>
              <a:rPr lang="en-US" altLang="ru-RU" sz="1600" b="1" dirty="0" err="1">
                <a:solidFill>
                  <a:schemeClr val="accent1">
                    <a:lumMod val="50000"/>
                  </a:schemeClr>
                </a:solidFill>
                <a:latin typeface="Arial" panose="020B0604020202020204" pitchFamily="34" charset="0"/>
                <a:cs typeface="Arial" panose="020B0604020202020204" pitchFamily="34" charset="0"/>
              </a:rPr>
              <a:t>va</a:t>
            </a:r>
            <a:r>
              <a:rPr lang="en-US" altLang="ru-RU" sz="1600" b="1" dirty="0">
                <a:solidFill>
                  <a:schemeClr val="accent1">
                    <a:lumMod val="50000"/>
                  </a:schemeClr>
                </a:solidFill>
                <a:latin typeface="Arial" panose="020B0604020202020204" pitchFamily="34" charset="0"/>
                <a:cs typeface="Arial" panose="020B0604020202020204" pitchFamily="34" charset="0"/>
              </a:rPr>
              <a:t> </a:t>
            </a:r>
            <a:r>
              <a:rPr lang="en-US" altLang="ru-RU" sz="1600" b="1" dirty="0" err="1">
                <a:solidFill>
                  <a:schemeClr val="accent1">
                    <a:lumMod val="50000"/>
                  </a:schemeClr>
                </a:solidFill>
                <a:latin typeface="Arial" panose="020B0604020202020204" pitchFamily="34" charset="0"/>
                <a:cs typeface="Arial" panose="020B0604020202020204" pitchFamily="34" charset="0"/>
              </a:rPr>
              <a:t>to‘lash</a:t>
            </a:r>
            <a:r>
              <a:rPr lang="en-US" altLang="ru-RU" sz="1600" b="1" dirty="0">
                <a:solidFill>
                  <a:schemeClr val="accent1">
                    <a:lumMod val="50000"/>
                  </a:schemeClr>
                </a:solidFill>
                <a:latin typeface="Arial" panose="020B0604020202020204" pitchFamily="34" charset="0"/>
                <a:cs typeface="Arial" panose="020B0604020202020204" pitchFamily="34" charset="0"/>
              </a:rPr>
              <a:t> </a:t>
            </a:r>
            <a:r>
              <a:rPr lang="en-US" altLang="ru-RU" sz="1600" b="1" dirty="0" err="1">
                <a:solidFill>
                  <a:schemeClr val="accent1">
                    <a:lumMod val="50000"/>
                  </a:schemeClr>
                </a:solidFill>
                <a:latin typeface="Arial" panose="020B0604020202020204" pitchFamily="34" charset="0"/>
                <a:cs typeface="Arial" panose="020B0604020202020204" pitchFamily="34" charset="0"/>
              </a:rPr>
              <a:t>muddatlari</a:t>
            </a:r>
            <a:endParaRPr lang="uz-Cyrl-UZ" altLang="ru-RU" sz="1600" b="1" dirty="0">
              <a:solidFill>
                <a:schemeClr val="accent1">
                  <a:lumMod val="50000"/>
                </a:schemeClr>
              </a:solidFill>
              <a:latin typeface="Arial" panose="020B0604020202020204" pitchFamily="34" charset="0"/>
              <a:cs typeface="Arial" panose="020B0604020202020204" pitchFamily="34" charset="0"/>
            </a:endParaRPr>
          </a:p>
        </p:txBody>
      </p:sp>
      <p:sp>
        <p:nvSpPr>
          <p:cNvPr id="81" name="Скругленный прямоугольник 4"/>
          <p:cNvSpPr/>
          <p:nvPr/>
        </p:nvSpPr>
        <p:spPr>
          <a:xfrm>
            <a:off x="2816911" y="2944657"/>
            <a:ext cx="7051363" cy="586943"/>
          </a:xfrm>
          <a:prstGeom prst="roundRect">
            <a:avLst>
              <a:gd name="adj" fmla="val 8170"/>
            </a:avLst>
          </a:prstGeom>
          <a:noFill/>
          <a:ln w="19050">
            <a:solidFill>
              <a:srgbClr val="475E8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32179" algn="ctr">
              <a:defRPr/>
            </a:pPr>
            <a:endParaRPr lang="ru-RU" sz="1138" dirty="0">
              <a:solidFill>
                <a:schemeClr val="accent1">
                  <a:lumMod val="50000"/>
                </a:schemeClr>
              </a:solidFill>
              <a:latin typeface="Arial" panose="020B0604020202020204" pitchFamily="34" charset="0"/>
              <a:cs typeface="Arial" panose="020B0604020202020204" pitchFamily="34" charset="0"/>
            </a:endParaRPr>
          </a:p>
        </p:txBody>
      </p:sp>
      <p:sp>
        <p:nvSpPr>
          <p:cNvPr id="86" name="Заголовок 1"/>
          <p:cNvSpPr txBox="1">
            <a:spLocks/>
          </p:cNvSpPr>
          <p:nvPr/>
        </p:nvSpPr>
        <p:spPr>
          <a:xfrm>
            <a:off x="5149970" y="2240422"/>
            <a:ext cx="2265818" cy="37306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z-Cyrl-UZ" altLang="ru-RU" sz="1400" b="1" dirty="0">
                <a:solidFill>
                  <a:srgbClr val="C00000"/>
                </a:solidFill>
                <a:latin typeface="Arial" panose="020B0604020202020204" pitchFamily="34" charset="0"/>
                <a:cs typeface="Arial" panose="020B0604020202020204" pitchFamily="34" charset="0"/>
              </a:rPr>
              <a:t>0</a:t>
            </a:r>
            <a:r>
              <a:rPr lang="uz-Cyrl-UZ" altLang="ru-RU" sz="1400" dirty="0">
                <a:solidFill>
                  <a:schemeClr val="accent1">
                    <a:lumMod val="50000"/>
                  </a:schemeClr>
                </a:solidFill>
                <a:latin typeface="Arial" panose="020B0604020202020204" pitchFamily="34" charset="0"/>
                <a:cs typeface="Arial" panose="020B0604020202020204" pitchFamily="34" charset="0"/>
              </a:rPr>
              <a:t> </a:t>
            </a:r>
            <a:r>
              <a:rPr lang="en-US" altLang="ru-RU" sz="1400" dirty="0" err="1">
                <a:solidFill>
                  <a:schemeClr val="accent1">
                    <a:lumMod val="50000"/>
                  </a:schemeClr>
                </a:solidFill>
                <a:latin typeface="Arial" panose="020B0604020202020204" pitchFamily="34" charset="0"/>
                <a:cs typeface="Arial" panose="020B0604020202020204" pitchFamily="34" charset="0"/>
              </a:rPr>
              <a:t>foiz</a:t>
            </a:r>
            <a:endParaRPr lang="uz-Cyrl-UZ" altLang="ru-RU" sz="1400" dirty="0">
              <a:solidFill>
                <a:schemeClr val="accent1">
                  <a:lumMod val="50000"/>
                </a:schemeClr>
              </a:solidFill>
              <a:latin typeface="Arial" panose="020B0604020202020204" pitchFamily="34" charset="0"/>
              <a:cs typeface="Arial" panose="020B0604020202020204" pitchFamily="34" charset="0"/>
            </a:endParaRPr>
          </a:p>
        </p:txBody>
      </p:sp>
      <p:sp>
        <p:nvSpPr>
          <p:cNvPr id="87" name="Скругленный прямоугольник 4"/>
          <p:cNvSpPr/>
          <p:nvPr/>
        </p:nvSpPr>
        <p:spPr>
          <a:xfrm>
            <a:off x="5053809" y="2229916"/>
            <a:ext cx="1465609" cy="374066"/>
          </a:xfrm>
          <a:prstGeom prst="roundRect">
            <a:avLst>
              <a:gd name="adj" fmla="val 8170"/>
            </a:avLst>
          </a:prstGeom>
          <a:noFill/>
          <a:ln w="19050">
            <a:solidFill>
              <a:srgbClr val="475E8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32179" algn="ctr">
              <a:defRPr/>
            </a:pPr>
            <a:endParaRPr lang="ru-RU" sz="1138" dirty="0">
              <a:solidFill>
                <a:schemeClr val="accent1">
                  <a:lumMod val="50000"/>
                </a:schemeClr>
              </a:solidFill>
              <a:latin typeface="Arial" panose="020B0604020202020204" pitchFamily="34" charset="0"/>
              <a:cs typeface="Arial" panose="020B0604020202020204" pitchFamily="34" charset="0"/>
            </a:endParaRPr>
          </a:p>
        </p:txBody>
      </p:sp>
      <p:pic>
        <p:nvPicPr>
          <p:cNvPr id="15375" name="Рисунок 15374"/>
          <p:cNvPicPr>
            <a:picLocks noChangeAspect="1"/>
          </p:cNvPicPr>
          <p:nvPr/>
        </p:nvPicPr>
        <p:blipFill>
          <a:blip r:embed="rId2"/>
          <a:stretch>
            <a:fillRect/>
          </a:stretch>
        </p:blipFill>
        <p:spPr>
          <a:xfrm>
            <a:off x="8884070" y="1754700"/>
            <a:ext cx="360000" cy="360000"/>
          </a:xfrm>
          <a:prstGeom prst="rect">
            <a:avLst/>
          </a:prstGeom>
        </p:spPr>
      </p:pic>
      <p:sp>
        <p:nvSpPr>
          <p:cNvPr id="2" name="Title 6">
            <a:extLst>
              <a:ext uri="{FF2B5EF4-FFF2-40B4-BE49-F238E27FC236}">
                <a16:creationId xmlns:a16="http://schemas.microsoft.com/office/drawing/2014/main" id="{72DE50C0-E924-16BF-8185-6D4AFD133252}"/>
              </a:ext>
            </a:extLst>
          </p:cNvPr>
          <p:cNvSpPr>
            <a:spLocks noGrp="1"/>
          </p:cNvSpPr>
          <p:nvPr>
            <p:ph type="title"/>
          </p:nvPr>
        </p:nvSpPr>
        <p:spPr>
          <a:xfrm>
            <a:off x="2932980" y="328814"/>
            <a:ext cx="8169215" cy="390639"/>
          </a:xfrm>
        </p:spPr>
        <p:txBody>
          <a:bodyPr rtlCol="0">
            <a:noAutofit/>
          </a:bodyPr>
          <a:lstStyle/>
          <a:p>
            <a:pPr algn="ctr" eaLnBrk="1" fontAlgn="auto" hangingPunct="1">
              <a:spcAft>
                <a:spcPts val="0"/>
              </a:spcAft>
              <a:defRPr/>
            </a:pPr>
            <a:r>
              <a:rPr lang="en-US" sz="2000" b="1" dirty="0" err="1">
                <a:solidFill>
                  <a:schemeClr val="accent5">
                    <a:lumMod val="50000"/>
                  </a:schemeClr>
                </a:solidFill>
                <a:latin typeface="Arial" panose="020B0604020202020204" pitchFamily="34" charset="0"/>
                <a:cs typeface="Arial" panose="020B0604020202020204" pitchFamily="34" charset="0"/>
              </a:rPr>
              <a:t>NNTlarni</a:t>
            </a:r>
            <a:r>
              <a:rPr lang="en-US" sz="2000" b="1" dirty="0">
                <a:solidFill>
                  <a:schemeClr val="accent5">
                    <a:lumMod val="50000"/>
                  </a:schemeClr>
                </a:solidFill>
                <a:latin typeface="Arial" panose="020B0604020202020204" pitchFamily="34" charset="0"/>
                <a:cs typeface="Arial" panose="020B0604020202020204" pitchFamily="34" charset="0"/>
              </a:rPr>
              <a:t> </a:t>
            </a:r>
            <a:r>
              <a:rPr lang="en-US" sz="2000" b="1" dirty="0" err="1">
                <a:solidFill>
                  <a:schemeClr val="accent5">
                    <a:lumMod val="50000"/>
                  </a:schemeClr>
                </a:solidFill>
                <a:latin typeface="Arial" panose="020B0604020202020204" pitchFamily="34" charset="0"/>
                <a:cs typeface="Arial" panose="020B0604020202020204" pitchFamily="34" charset="0"/>
              </a:rPr>
              <a:t>soliqqa</a:t>
            </a:r>
            <a:r>
              <a:rPr lang="en-US" sz="2000" b="1" dirty="0">
                <a:solidFill>
                  <a:schemeClr val="accent5">
                    <a:lumMod val="50000"/>
                  </a:schemeClr>
                </a:solidFill>
                <a:latin typeface="Arial" panose="020B0604020202020204" pitchFamily="34" charset="0"/>
                <a:cs typeface="Arial" panose="020B0604020202020204" pitchFamily="34" charset="0"/>
              </a:rPr>
              <a:t> </a:t>
            </a:r>
            <a:r>
              <a:rPr lang="en-US" sz="2000" b="1" dirty="0" err="1">
                <a:solidFill>
                  <a:schemeClr val="accent5">
                    <a:lumMod val="50000"/>
                  </a:schemeClr>
                </a:solidFill>
                <a:latin typeface="Arial" panose="020B0604020202020204" pitchFamily="34" charset="0"/>
                <a:cs typeface="Arial" panose="020B0604020202020204" pitchFamily="34" charset="0"/>
              </a:rPr>
              <a:t>tortish</a:t>
            </a:r>
            <a:endParaRPr lang="uz-Cyrl-UZ" sz="2000" b="1" dirty="0">
              <a:solidFill>
                <a:schemeClr val="accent5">
                  <a:lumMod val="50000"/>
                </a:schemeClr>
              </a:solidFill>
              <a:latin typeface="Arial" panose="020B0604020202020204" pitchFamily="34" charset="0"/>
              <a:cs typeface="Arial" panose="020B0604020202020204" pitchFamily="34" charset="0"/>
            </a:endParaRPr>
          </a:p>
        </p:txBody>
      </p:sp>
      <p:sp>
        <p:nvSpPr>
          <p:cNvPr id="4" name="Rectangle 15">
            <a:extLst>
              <a:ext uri="{FF2B5EF4-FFF2-40B4-BE49-F238E27FC236}">
                <a16:creationId xmlns:a16="http://schemas.microsoft.com/office/drawing/2014/main" id="{F5CF5AC5-9192-BA04-05FA-C8BB899F1210}"/>
              </a:ext>
            </a:extLst>
          </p:cNvPr>
          <p:cNvSpPr/>
          <p:nvPr/>
        </p:nvSpPr>
        <p:spPr>
          <a:xfrm flipV="1">
            <a:off x="0" y="906676"/>
            <a:ext cx="12192000" cy="57653"/>
          </a:xfrm>
          <a:prstGeom prst="rect">
            <a:avLst/>
          </a:prstGeom>
          <a:solidFill>
            <a:srgbClr val="2694B2"/>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274320" eaLnBrk="1" fontAlgn="auto" hangingPunct="1">
              <a:spcBef>
                <a:spcPts val="0"/>
              </a:spcBef>
              <a:spcAft>
                <a:spcPts val="0"/>
              </a:spcAft>
              <a:defRPr/>
            </a:pPr>
            <a:endParaRPr lang="ru-RU" sz="1100" b="1" dirty="0">
              <a:solidFill>
                <a:srgbClr val="FFFFFF"/>
              </a:solidFill>
              <a:cs typeface="Calibri" panose="020F0502020204030204" pitchFamily="34" charset="0"/>
            </a:endParaRPr>
          </a:p>
        </p:txBody>
      </p:sp>
      <p:pic>
        <p:nvPicPr>
          <p:cNvPr id="6" name="Рисунок 5">
            <a:extLst>
              <a:ext uri="{FF2B5EF4-FFF2-40B4-BE49-F238E27FC236}">
                <a16:creationId xmlns:a16="http://schemas.microsoft.com/office/drawing/2014/main" id="{EC349E59-1C64-0D8E-DA66-774C43D498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621" y="55202"/>
            <a:ext cx="1591443" cy="734115"/>
          </a:xfrm>
          <a:prstGeom prst="rect">
            <a:avLst/>
          </a:prstGeom>
        </p:spPr>
      </p:pic>
    </p:spTree>
    <p:extLst>
      <p:ext uri="{BB962C8B-B14F-4D97-AF65-F5344CB8AC3E}">
        <p14:creationId xmlns:p14="http://schemas.microsoft.com/office/powerpoint/2010/main" val="2344394032"/>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5" name="think-cell Slide" r:id="rId6" imgW="473" imgH="470" progId="TCLayout.ActiveDocument.1">
                  <p:embed/>
                </p:oleObj>
              </mc:Choice>
              <mc:Fallback>
                <p:oleObj name="think-cell Slide" r:id="rId6" imgW="473" imgH="470" progId="TCLayout.ActiveDocument.1">
                  <p:embed/>
                  <p:pic>
                    <p:nvPicPr>
                      <p:cNvPr id="9" name="Object 8"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p:txBody>
      </p:sp>
      <p:sp>
        <p:nvSpPr>
          <p:cNvPr id="7" name="Title 6">
            <a:extLst>
              <a:ext uri="{FF2B5EF4-FFF2-40B4-BE49-F238E27FC236}">
                <a16:creationId xmlns:a16="http://schemas.microsoft.com/office/drawing/2014/main" id="{9FB649F0-F4BC-4C47-9A67-9E4662E260BD}"/>
              </a:ext>
            </a:extLst>
          </p:cNvPr>
          <p:cNvSpPr>
            <a:spLocks noGrp="1"/>
          </p:cNvSpPr>
          <p:nvPr>
            <p:ph type="title"/>
          </p:nvPr>
        </p:nvSpPr>
        <p:spPr>
          <a:xfrm>
            <a:off x="3021055" y="180151"/>
            <a:ext cx="6542126" cy="496996"/>
          </a:xfrm>
        </p:spPr>
        <p:txBody>
          <a:bodyPr>
            <a:noAutofit/>
          </a:bodyPr>
          <a:lstStyle/>
          <a:p>
            <a:pPr algn="ctr"/>
            <a:r>
              <a:rPr lang="en-US" sz="1800" b="1" dirty="0" err="1">
                <a:solidFill>
                  <a:schemeClr val="accent5">
                    <a:lumMod val="50000"/>
                  </a:schemeClr>
                </a:solidFill>
                <a:latin typeface="Arial" panose="020B0604020202020204" pitchFamily="34" charset="0"/>
                <a:ea typeface="+mn-ea"/>
                <a:cs typeface="Arial" panose="020B0604020202020204" pitchFamily="34" charset="0"/>
              </a:rPr>
              <a:t>NNTlarni</a:t>
            </a:r>
            <a:r>
              <a:rPr lang="en-US" sz="1800" b="1" dirty="0">
                <a:solidFill>
                  <a:schemeClr val="accent5">
                    <a:lumMod val="50000"/>
                  </a:schemeClr>
                </a:solidFill>
                <a:latin typeface="Arial" panose="020B0604020202020204" pitchFamily="34" charset="0"/>
                <a:ea typeface="+mn-ea"/>
                <a:cs typeface="Arial" panose="020B0604020202020204" pitchFamily="34" charset="0"/>
              </a:rPr>
              <a:t> </a:t>
            </a:r>
            <a:r>
              <a:rPr lang="en-US" sz="1800" b="1" dirty="0" err="1">
                <a:solidFill>
                  <a:schemeClr val="accent5">
                    <a:lumMod val="50000"/>
                  </a:schemeClr>
                </a:solidFill>
                <a:latin typeface="Arial" panose="020B0604020202020204" pitchFamily="34" charset="0"/>
                <a:ea typeface="+mn-ea"/>
                <a:cs typeface="Arial" panose="020B0604020202020204" pitchFamily="34" charset="0"/>
              </a:rPr>
              <a:t>foyda</a:t>
            </a:r>
            <a:r>
              <a:rPr lang="en-US" sz="1800" b="1" dirty="0">
                <a:solidFill>
                  <a:schemeClr val="accent5">
                    <a:lumMod val="50000"/>
                  </a:schemeClr>
                </a:solidFill>
                <a:latin typeface="Arial" panose="020B0604020202020204" pitchFamily="34" charset="0"/>
                <a:ea typeface="+mn-ea"/>
                <a:cs typeface="Arial" panose="020B0604020202020204" pitchFamily="34" charset="0"/>
              </a:rPr>
              <a:t> </a:t>
            </a:r>
            <a:r>
              <a:rPr lang="en-US" sz="1800" b="1" dirty="0" err="1">
                <a:solidFill>
                  <a:schemeClr val="accent5">
                    <a:lumMod val="50000"/>
                  </a:schemeClr>
                </a:solidFill>
                <a:latin typeface="Arial" panose="020B0604020202020204" pitchFamily="34" charset="0"/>
                <a:ea typeface="+mn-ea"/>
                <a:cs typeface="Arial" panose="020B0604020202020204" pitchFamily="34" charset="0"/>
              </a:rPr>
              <a:t>solig‘i</a:t>
            </a:r>
            <a:r>
              <a:rPr lang="ru-RU" sz="1800" b="1" dirty="0">
                <a:solidFill>
                  <a:schemeClr val="accent5">
                    <a:lumMod val="50000"/>
                  </a:schemeClr>
                </a:solidFill>
                <a:latin typeface="Arial" panose="020B0604020202020204" pitchFamily="34" charset="0"/>
                <a:ea typeface="+mn-ea"/>
                <a:cs typeface="Arial" panose="020B0604020202020204" pitchFamily="34" charset="0"/>
              </a:rPr>
              <a:t> </a:t>
            </a:r>
            <a:r>
              <a:rPr lang="en-US" sz="1800" b="1" dirty="0" err="1">
                <a:solidFill>
                  <a:schemeClr val="accent5">
                    <a:lumMod val="50000"/>
                  </a:schemeClr>
                </a:solidFill>
                <a:latin typeface="Arial" panose="020B0604020202020204" pitchFamily="34" charset="0"/>
                <a:ea typeface="+mn-ea"/>
                <a:cs typeface="Arial" panose="020B0604020202020204" pitchFamily="34" charset="0"/>
              </a:rPr>
              <a:t>bo‘yicha</a:t>
            </a:r>
            <a:r>
              <a:rPr lang="en-US" sz="1800" b="1" dirty="0">
                <a:solidFill>
                  <a:schemeClr val="accent5">
                    <a:lumMod val="50000"/>
                  </a:schemeClr>
                </a:solidFill>
                <a:latin typeface="Arial" panose="020B0604020202020204" pitchFamily="34" charset="0"/>
                <a:ea typeface="+mn-ea"/>
                <a:cs typeface="Arial" panose="020B0604020202020204" pitchFamily="34" charset="0"/>
              </a:rPr>
              <a:t> </a:t>
            </a:r>
            <a:r>
              <a:rPr lang="en-US" sz="1800" b="1" dirty="0" err="1">
                <a:solidFill>
                  <a:schemeClr val="accent5">
                    <a:lumMod val="50000"/>
                  </a:schemeClr>
                </a:solidFill>
                <a:latin typeface="Arial" panose="020B0604020202020204" pitchFamily="34" charset="0"/>
                <a:ea typeface="+mn-ea"/>
                <a:cs typeface="Arial" panose="020B0604020202020204" pitchFamily="34" charset="0"/>
              </a:rPr>
              <a:t>soliqqa</a:t>
            </a:r>
            <a:r>
              <a:rPr lang="en-US" sz="1800" b="1" dirty="0">
                <a:solidFill>
                  <a:schemeClr val="accent5">
                    <a:lumMod val="50000"/>
                  </a:schemeClr>
                </a:solidFill>
                <a:latin typeface="Arial" panose="020B0604020202020204" pitchFamily="34" charset="0"/>
                <a:ea typeface="+mn-ea"/>
                <a:cs typeface="Arial" panose="020B0604020202020204" pitchFamily="34" charset="0"/>
              </a:rPr>
              <a:t> </a:t>
            </a:r>
            <a:r>
              <a:rPr lang="en-US" sz="1800" b="1" dirty="0" err="1">
                <a:solidFill>
                  <a:schemeClr val="accent5">
                    <a:lumMod val="50000"/>
                  </a:schemeClr>
                </a:solidFill>
                <a:latin typeface="Arial" panose="020B0604020202020204" pitchFamily="34" charset="0"/>
                <a:ea typeface="+mn-ea"/>
                <a:cs typeface="Arial" panose="020B0604020202020204" pitchFamily="34" charset="0"/>
              </a:rPr>
              <a:t>tortish</a:t>
            </a:r>
            <a:endParaRPr lang="en-US" sz="1800" b="1" dirty="0">
              <a:solidFill>
                <a:schemeClr val="accent5">
                  <a:lumMod val="50000"/>
                </a:schemeClr>
              </a:solidFill>
              <a:latin typeface="Arial" panose="020B0604020202020204" pitchFamily="34" charset="0"/>
              <a:ea typeface="+mn-ea"/>
              <a:cs typeface="Arial" panose="020B0604020202020204" pitchFamily="34" charset="0"/>
            </a:endParaRPr>
          </a:p>
        </p:txBody>
      </p:sp>
      <p:sp>
        <p:nvSpPr>
          <p:cNvPr id="17" name="Oval 160"/>
          <p:cNvSpPr/>
          <p:nvPr/>
        </p:nvSpPr>
        <p:spPr>
          <a:xfrm>
            <a:off x="2534099" y="8846506"/>
            <a:ext cx="136787" cy="129279"/>
          </a:xfrm>
          <a:prstGeom prst="ellipse">
            <a:avLst/>
          </a:prstGeom>
          <a:noFill/>
          <a:ln w="0" cap="flat" cmpd="sng" algn="ctr">
            <a:noFill/>
            <a:prstDash val="solid"/>
            <a:miter lim="800000"/>
          </a:ln>
          <a:effectLst/>
          <a:extLst>
            <a:ext uri="{909E8E84-426E-40DD-AFC4-6F175D3DCCD1}">
              <a14:hiddenFill xmlns:a14="http://schemas.microsoft.com/office/drawing/2010/main">
                <a:solidFill>
                  <a:srgbClr val="00338D"/>
                </a:solidFill>
              </a14:hiddenFill>
            </a:ext>
            <a:ext uri="{91240B29-F687-4F45-9708-019B960494DF}">
              <a14:hiddenLine xmlns:a14="http://schemas.microsoft.com/office/drawing/2010/main" w="0" cap="flat" cmpd="sng" algn="ctr">
                <a:solidFill>
                  <a:srgbClr val="FFFFFF"/>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endParaRPr>
          </a:p>
        </p:txBody>
      </p:sp>
      <p:sp>
        <p:nvSpPr>
          <p:cNvPr id="18" name="Скругленный прямоугольник 4">
            <a:extLst>
              <a:ext uri="{FF2B5EF4-FFF2-40B4-BE49-F238E27FC236}">
                <a16:creationId xmlns:a16="http://schemas.microsoft.com/office/drawing/2014/main" id="{FC7D0C9D-411B-40F5-9142-1432A2BA3CAE}"/>
              </a:ext>
            </a:extLst>
          </p:cNvPr>
          <p:cNvSpPr/>
          <p:nvPr/>
        </p:nvSpPr>
        <p:spPr>
          <a:xfrm>
            <a:off x="5971904" y="2574507"/>
            <a:ext cx="5915295" cy="1858647"/>
          </a:xfrm>
          <a:prstGeom prst="roundRect">
            <a:avLst>
              <a:gd name="adj" fmla="val 8170"/>
            </a:avLst>
          </a:prstGeom>
          <a:noFill/>
          <a:ln w="19050">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2662" algn="ctr"/>
            <a:endParaRPr lang="ru-RU" sz="1400" dirty="0">
              <a:solidFill>
                <a:srgbClr val="002060"/>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357192" y="2396865"/>
            <a:ext cx="4736476" cy="1938672"/>
          </a:xfrm>
          <a:prstGeom prst="rect">
            <a:avLst/>
          </a:prstGeom>
        </p:spPr>
        <p:txBody>
          <a:bodyPr wrap="square">
            <a:spAutoFit/>
          </a:bodyPr>
          <a:lstStyle/>
          <a:p>
            <a:pPr algn="just">
              <a:lnSpc>
                <a:spcPct val="107000"/>
              </a:lnSpc>
              <a:spcAft>
                <a:spcPts val="800"/>
              </a:spcAft>
            </a:pPr>
            <a:r>
              <a:rPr lang="en-US" sz="1100" dirty="0" err="1">
                <a:solidFill>
                  <a:schemeClr val="accent1">
                    <a:lumMod val="50000"/>
                  </a:schemeClr>
                </a:solidFill>
                <a:latin typeface="Arial" panose="020B0604020202020204" pitchFamily="34" charset="0"/>
                <a:cs typeface="Arial" panose="020B0604020202020204" pitchFamily="34" charset="0"/>
              </a:rPr>
              <a:t>Notijorat</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tashkilotining</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quyidagi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daromadlariga</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soliq</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rgbClr val="FF0000"/>
                </a:solidFill>
                <a:latin typeface="Arial" panose="020B0604020202020204" pitchFamily="34" charset="0"/>
                <a:cs typeface="Arial" panose="020B0604020202020204" pitchFamily="34" charset="0"/>
              </a:rPr>
              <a:t>solinmaydi</a:t>
            </a:r>
            <a:r>
              <a:rPr lang="en-US" sz="1100" dirty="0">
                <a:solidFill>
                  <a:schemeClr val="accent1">
                    <a:lumMod val="50000"/>
                  </a:schemeClr>
                </a:solidFill>
                <a:latin typeface="Arial" panose="020B0604020202020204" pitchFamily="34" charset="0"/>
                <a:cs typeface="Arial" panose="020B0604020202020204" pitchFamily="34" charset="0"/>
              </a:rPr>
              <a:t>:</a:t>
            </a:r>
          </a:p>
          <a:p>
            <a:pPr algn="just">
              <a:lnSpc>
                <a:spcPct val="107000"/>
              </a:lnSpc>
              <a:spcAft>
                <a:spcPts val="800"/>
              </a:spcAft>
            </a:pPr>
            <a:r>
              <a:rPr lang="en-US" sz="1100" dirty="0">
                <a:solidFill>
                  <a:schemeClr val="accent1">
                    <a:lumMod val="50000"/>
                  </a:schemeClr>
                </a:solidFill>
                <a:latin typeface="Arial" panose="020B0604020202020204" pitchFamily="34" charset="0"/>
                <a:cs typeface="Arial" panose="020B0604020202020204" pitchFamily="34" charset="0"/>
              </a:rPr>
              <a:t>1) </a:t>
            </a:r>
            <a:r>
              <a:rPr lang="en-US" sz="1100" dirty="0" err="1">
                <a:solidFill>
                  <a:schemeClr val="accent1">
                    <a:lumMod val="50000"/>
                  </a:schemeClr>
                </a:solidFill>
                <a:latin typeface="Arial" panose="020B0604020202020204" pitchFamily="34" charset="0"/>
                <a:cs typeface="Arial" panose="020B0604020202020204" pitchFamily="34" charset="0"/>
              </a:rPr>
              <a:t>notijorat</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tashkilotlarining</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ta’minoti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va</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ushbu</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Kodeksning</a:t>
            </a:r>
            <a:r>
              <a:rPr lang="en-US" sz="1100" dirty="0">
                <a:solidFill>
                  <a:schemeClr val="accent1">
                    <a:lumMod val="50000"/>
                  </a:schemeClr>
                </a:solidFill>
                <a:latin typeface="Arial" panose="020B0604020202020204" pitchFamily="34" charset="0"/>
                <a:cs typeface="Arial" panose="020B0604020202020204" pitchFamily="34" charset="0"/>
              </a:rPr>
              <a:t> 48-moddasida </a:t>
            </a:r>
            <a:r>
              <a:rPr lang="en-US" sz="1100" dirty="0" err="1">
                <a:solidFill>
                  <a:schemeClr val="accent1">
                    <a:lumMod val="50000"/>
                  </a:schemeClr>
                </a:solidFill>
                <a:latin typeface="Arial" panose="020B0604020202020204" pitchFamily="34" charset="0"/>
                <a:cs typeface="Arial" panose="020B0604020202020204" pitchFamily="34" charset="0"/>
              </a:rPr>
              <a:t>ko‘rsatilgan</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ustav</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faoliyatini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amalga</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oshirishi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uchun</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maqsadli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tushumlar</a:t>
            </a:r>
            <a:r>
              <a:rPr lang="en-US" sz="1100" dirty="0">
                <a:solidFill>
                  <a:schemeClr val="accent1">
                    <a:lumMod val="50000"/>
                  </a:schemeClr>
                </a:solidFill>
                <a:latin typeface="Arial" panose="020B0604020202020204" pitchFamily="34" charset="0"/>
                <a:cs typeface="Arial" panose="020B0604020202020204" pitchFamily="34" charset="0"/>
              </a:rPr>
              <a:t>;</a:t>
            </a:r>
          </a:p>
          <a:p>
            <a:pPr algn="just">
              <a:lnSpc>
                <a:spcPct val="107000"/>
              </a:lnSpc>
              <a:spcAft>
                <a:spcPts val="800"/>
              </a:spcAft>
            </a:pPr>
            <a:r>
              <a:rPr lang="en-US" sz="1100" dirty="0">
                <a:solidFill>
                  <a:schemeClr val="accent1">
                    <a:lumMod val="50000"/>
                  </a:schemeClr>
                </a:solidFill>
                <a:latin typeface="Arial" panose="020B0604020202020204" pitchFamily="34" charset="0"/>
                <a:cs typeface="Arial" panose="020B0604020202020204" pitchFamily="34" charset="0"/>
              </a:rPr>
              <a:t>2) </a:t>
            </a:r>
            <a:r>
              <a:rPr lang="en-US" sz="1100" dirty="0" err="1">
                <a:solidFill>
                  <a:schemeClr val="accent1">
                    <a:lumMod val="50000"/>
                  </a:schemeClr>
                </a:solidFill>
                <a:latin typeface="Arial" panose="020B0604020202020204" pitchFamily="34" charset="0"/>
                <a:cs typeface="Arial" panose="020B0604020202020204" pitchFamily="34" charset="0"/>
              </a:rPr>
              <a:t>kursdagi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ijobiy</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farq</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summasining</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kursdagi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salbiy</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farq</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summasidan</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ortiq</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qismi</a:t>
            </a:r>
            <a:r>
              <a:rPr lang="en-US" sz="1100" dirty="0">
                <a:solidFill>
                  <a:schemeClr val="accent1">
                    <a:lumMod val="50000"/>
                  </a:schemeClr>
                </a:solidFill>
                <a:latin typeface="Arial" panose="020B0604020202020204" pitchFamily="34" charset="0"/>
                <a:cs typeface="Arial" panose="020B0604020202020204" pitchFamily="34" charset="0"/>
              </a:rPr>
              <a:t>;</a:t>
            </a:r>
          </a:p>
          <a:p>
            <a:pPr algn="just">
              <a:lnSpc>
                <a:spcPct val="107000"/>
              </a:lnSpc>
              <a:spcAft>
                <a:spcPts val="800"/>
              </a:spcAft>
            </a:pPr>
            <a:r>
              <a:rPr lang="en-US" sz="1100" dirty="0">
                <a:solidFill>
                  <a:schemeClr val="accent1">
                    <a:lumMod val="50000"/>
                  </a:schemeClr>
                </a:solidFill>
                <a:latin typeface="Arial" panose="020B0604020202020204" pitchFamily="34" charset="0"/>
                <a:cs typeface="Arial" panose="020B0604020202020204" pitchFamily="34" charset="0"/>
              </a:rPr>
              <a:t>3) </a:t>
            </a:r>
            <a:r>
              <a:rPr lang="en-US" sz="1100" dirty="0" err="1">
                <a:solidFill>
                  <a:schemeClr val="accent1">
                    <a:lumMod val="50000"/>
                  </a:schemeClr>
                </a:solidFill>
                <a:latin typeface="Arial" panose="020B0604020202020204" pitchFamily="34" charset="0"/>
                <a:cs typeface="Arial" panose="020B0604020202020204" pitchFamily="34" charset="0"/>
              </a:rPr>
              <a:t>aholining</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diniy</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maqsadda</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foydalanishi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uchun</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mo‘ljallangan</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tovarlarni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realizatsiya</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qilishdan</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olingan</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daromad</a:t>
            </a:r>
            <a:r>
              <a:rPr lang="en-US" sz="1100" dirty="0">
                <a:solidFill>
                  <a:schemeClr val="accent1">
                    <a:lumMod val="50000"/>
                  </a:schemeClr>
                </a:solidFill>
                <a:latin typeface="Arial" panose="020B0604020202020204" pitchFamily="34" charset="0"/>
                <a:cs typeface="Arial" panose="020B0604020202020204" pitchFamily="34" charset="0"/>
              </a:rPr>
              <a:t>.</a:t>
            </a:r>
          </a:p>
          <a:p>
            <a:pPr algn="just">
              <a:lnSpc>
                <a:spcPct val="107000"/>
              </a:lnSpc>
              <a:spcAft>
                <a:spcPts val="800"/>
              </a:spcAft>
            </a:pPr>
            <a:r>
              <a:rPr lang="en-US" sz="1100" dirty="0">
                <a:solidFill>
                  <a:schemeClr val="accent1">
                    <a:lumMod val="50000"/>
                  </a:schemeClr>
                </a:solidFill>
                <a:latin typeface="Arial" panose="020B0604020202020204" pitchFamily="34" charset="0"/>
                <a:cs typeface="Arial" panose="020B0604020202020204" pitchFamily="34" charset="0"/>
              </a:rPr>
              <a:t>(</a:t>
            </a:r>
            <a:r>
              <a:rPr lang="en-US" sz="1100" dirty="0" err="1">
                <a:solidFill>
                  <a:schemeClr val="accent1">
                    <a:lumMod val="50000"/>
                  </a:schemeClr>
                </a:solidFill>
                <a:latin typeface="Arial" panose="020B0604020202020204" pitchFamily="34" charset="0"/>
                <a:cs typeface="Arial" panose="020B0604020202020204" pitchFamily="34" charset="0"/>
              </a:rPr>
              <a:t>SKning</a:t>
            </a:r>
            <a:r>
              <a:rPr lang="en-US" sz="1100" dirty="0">
                <a:solidFill>
                  <a:schemeClr val="accent1">
                    <a:lumMod val="50000"/>
                  </a:schemeClr>
                </a:solidFill>
                <a:latin typeface="Arial" panose="020B0604020202020204" pitchFamily="34" charset="0"/>
                <a:cs typeface="Arial" panose="020B0604020202020204" pitchFamily="34" charset="0"/>
              </a:rPr>
              <a:t> 318-moddasi)</a:t>
            </a:r>
          </a:p>
        </p:txBody>
      </p:sp>
      <p:sp>
        <p:nvSpPr>
          <p:cNvPr id="21" name="Скругленный прямоугольник 4">
            <a:extLst>
              <a:ext uri="{FF2B5EF4-FFF2-40B4-BE49-F238E27FC236}">
                <a16:creationId xmlns:a16="http://schemas.microsoft.com/office/drawing/2014/main" id="{FC7D0C9D-411B-40F5-9142-1432A2BA3CAE}"/>
              </a:ext>
            </a:extLst>
          </p:cNvPr>
          <p:cNvSpPr/>
          <p:nvPr/>
        </p:nvSpPr>
        <p:spPr>
          <a:xfrm>
            <a:off x="248104" y="2399809"/>
            <a:ext cx="4845564" cy="2031801"/>
          </a:xfrm>
          <a:prstGeom prst="roundRect">
            <a:avLst>
              <a:gd name="adj" fmla="val 8170"/>
            </a:avLst>
          </a:prstGeom>
          <a:noFill/>
          <a:ln w="19050">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2662" algn="ctr"/>
            <a:endParaRPr lang="ru-RU" sz="1400" dirty="0">
              <a:solidFill>
                <a:srgbClr val="002060"/>
              </a:solidFill>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6802979" y="1301111"/>
            <a:ext cx="4980165" cy="1015663"/>
          </a:xfrm>
          <a:prstGeom prst="rect">
            <a:avLst/>
          </a:prstGeom>
        </p:spPr>
        <p:txBody>
          <a:bodyPr wrap="square">
            <a:spAutoFit/>
          </a:bodyPr>
          <a:lstStyle/>
          <a:p>
            <a:pPr algn="just"/>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b="1" dirty="0" err="1">
                <a:solidFill>
                  <a:schemeClr val="accent1">
                    <a:lumMod val="50000"/>
                  </a:schemeClr>
                </a:solidFill>
                <a:latin typeface="Arial" panose="020B0604020202020204" pitchFamily="34" charset="0"/>
                <a:cs typeface="Arial" panose="020B0604020202020204" pitchFamily="34" charset="0"/>
              </a:rPr>
              <a:t>Alohida</a:t>
            </a:r>
            <a:r>
              <a:rPr lang="en-US" sz="1200" b="1" dirty="0">
                <a:solidFill>
                  <a:schemeClr val="accent1">
                    <a:lumMod val="50000"/>
                  </a:schemeClr>
                </a:solidFill>
                <a:latin typeface="Arial" panose="020B0604020202020204" pitchFamily="34" charset="0"/>
                <a:cs typeface="Arial" panose="020B0604020202020204" pitchFamily="34" charset="0"/>
              </a:rPr>
              <a:t> </a:t>
            </a:r>
            <a:r>
              <a:rPr lang="en-US" sz="1200" b="1" dirty="0" err="1">
                <a:solidFill>
                  <a:schemeClr val="accent1">
                    <a:lumMod val="50000"/>
                  </a:schemeClr>
                </a:solidFill>
                <a:latin typeface="Arial" panose="020B0604020202020204" pitchFamily="34" charset="0"/>
                <a:cs typeface="Arial" panose="020B0604020202020204" pitchFamily="34" charset="0"/>
              </a:rPr>
              <a:t>hisobi</a:t>
            </a:r>
            <a:r>
              <a:rPr lang="en-US" sz="1200" b="1" dirty="0">
                <a:solidFill>
                  <a:schemeClr val="accent1">
                    <a:lumMod val="50000"/>
                  </a:schemeClr>
                </a:solidFill>
                <a:latin typeface="Arial" panose="020B0604020202020204" pitchFamily="34" charset="0"/>
                <a:cs typeface="Arial" panose="020B0604020202020204" pitchFamily="34" charset="0"/>
              </a:rPr>
              <a:t> </a:t>
            </a:r>
            <a:r>
              <a:rPr lang="en-US" sz="1200" b="1" dirty="0" err="1">
                <a:solidFill>
                  <a:schemeClr val="accent1">
                    <a:lumMod val="50000"/>
                  </a:schemeClr>
                </a:solidFill>
                <a:latin typeface="Arial" panose="020B0604020202020204" pitchFamily="34" charset="0"/>
                <a:cs typeface="Arial" panose="020B0604020202020204" pitchFamily="34" charset="0"/>
              </a:rPr>
              <a:t>mavjud</a:t>
            </a:r>
            <a:r>
              <a:rPr lang="en-US" sz="1200" b="1" dirty="0">
                <a:solidFill>
                  <a:schemeClr val="accent1">
                    <a:lumMod val="50000"/>
                  </a:schemeClr>
                </a:solidFill>
                <a:latin typeface="Arial" panose="020B0604020202020204" pitchFamily="34" charset="0"/>
                <a:cs typeface="Arial" panose="020B0604020202020204" pitchFamily="34" charset="0"/>
              </a:rPr>
              <a:t> </a:t>
            </a:r>
            <a:r>
              <a:rPr lang="en-US" sz="1200" b="1" dirty="0" err="1">
                <a:solidFill>
                  <a:schemeClr val="accent1">
                    <a:lumMod val="50000"/>
                  </a:schemeClr>
                </a:solidFill>
                <a:latin typeface="Arial" panose="020B0604020202020204" pitchFamily="34" charset="0"/>
                <a:cs typeface="Arial" panose="020B0604020202020204" pitchFamily="34" charset="0"/>
              </a:rPr>
              <a:t>bo‘lmagan</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va</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yoki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ulardan</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b="1" dirty="0" err="1">
                <a:solidFill>
                  <a:schemeClr val="accent1">
                    <a:lumMod val="50000"/>
                  </a:schemeClr>
                </a:solidFill>
                <a:latin typeface="Arial" panose="020B0604020202020204" pitchFamily="34" charset="0"/>
                <a:cs typeface="Arial" panose="020B0604020202020204" pitchFamily="34" charset="0"/>
              </a:rPr>
              <a:t>maqsadli</a:t>
            </a:r>
            <a:r>
              <a:rPr lang="en-US" sz="1200" b="1" dirty="0">
                <a:solidFill>
                  <a:schemeClr val="accent1">
                    <a:lumMod val="50000"/>
                  </a:schemeClr>
                </a:solidFill>
                <a:latin typeface="Arial" panose="020B0604020202020204" pitchFamily="34" charset="0"/>
                <a:cs typeface="Arial" panose="020B0604020202020204" pitchFamily="34" charset="0"/>
              </a:rPr>
              <a:t> </a:t>
            </a:r>
            <a:r>
              <a:rPr lang="en-US" sz="1200" b="1" dirty="0" err="1">
                <a:solidFill>
                  <a:schemeClr val="accent1">
                    <a:lumMod val="50000"/>
                  </a:schemeClr>
                </a:solidFill>
                <a:latin typeface="Arial" panose="020B0604020202020204" pitchFamily="34" charset="0"/>
                <a:cs typeface="Arial" panose="020B0604020202020204" pitchFamily="34" charset="0"/>
              </a:rPr>
              <a:t>foydalanilmagan</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maqsadli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mablag‘lar</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tarzidagi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daromad</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bundan</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budjet</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to‘g‘risidagi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qonunchilik</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normalari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qo‘llaniladigan</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budjet</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mablag‘lari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mustasno</a:t>
            </a:r>
            <a:r>
              <a:rPr lang="en-US" sz="1200" dirty="0">
                <a:solidFill>
                  <a:schemeClr val="accent1">
                    <a:lumMod val="50000"/>
                  </a:schemeClr>
                </a:solidFill>
                <a:latin typeface="Arial" panose="020B0604020202020204" pitchFamily="34" charset="0"/>
                <a:cs typeface="Arial" panose="020B0604020202020204" pitchFamily="34" charset="0"/>
              </a:rPr>
              <a:t>)</a:t>
            </a:r>
            <a:r>
              <a:rPr lang="ru-RU"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foyda</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solig‘iga</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soliq</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solish</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maqsadida</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jami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daromadga</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kiradi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100" dirty="0">
                <a:solidFill>
                  <a:schemeClr val="accent1">
                    <a:lumMod val="50000"/>
                  </a:schemeClr>
                </a:solidFill>
                <a:effectLst/>
                <a:latin typeface="Arial" panose="020B0604020202020204" pitchFamily="34" charset="0"/>
                <a:ea typeface="Courier New" panose="02070309020205020404" pitchFamily="49" charset="0"/>
                <a:cs typeface="Arial" panose="020B0604020202020204" pitchFamily="34" charset="0"/>
              </a:rPr>
              <a:t>(</a:t>
            </a:r>
            <a:r>
              <a:rPr lang="en-US" sz="1100" dirty="0" err="1">
                <a:solidFill>
                  <a:schemeClr val="accent1">
                    <a:lumMod val="50000"/>
                  </a:schemeClr>
                </a:solidFill>
                <a:effectLst/>
                <a:latin typeface="Arial" panose="020B0604020202020204" pitchFamily="34" charset="0"/>
                <a:ea typeface="Courier New" panose="02070309020205020404" pitchFamily="49" charset="0"/>
                <a:cs typeface="Arial" panose="020B0604020202020204" pitchFamily="34" charset="0"/>
              </a:rPr>
              <a:t>SKning</a:t>
            </a:r>
            <a:r>
              <a:rPr lang="en-US" sz="1100" dirty="0">
                <a:solidFill>
                  <a:schemeClr val="accent1">
                    <a:lumMod val="50000"/>
                  </a:schemeClr>
                </a:solidFill>
                <a:effectLst/>
                <a:latin typeface="Arial" panose="020B0604020202020204" pitchFamily="34" charset="0"/>
                <a:ea typeface="Courier New" panose="02070309020205020404" pitchFamily="49" charset="0"/>
                <a:cs typeface="Arial" panose="020B0604020202020204" pitchFamily="34" charset="0"/>
              </a:rPr>
              <a:t> 297-moddasi)</a:t>
            </a:r>
            <a:endParaRPr lang="ru-RU" sz="1600" dirty="0">
              <a:solidFill>
                <a:srgbClr val="002060"/>
              </a:solidFill>
              <a:effectLst/>
              <a:ea typeface="Courier New" panose="02070309020205020404" pitchFamily="49" charset="0"/>
            </a:endParaRPr>
          </a:p>
        </p:txBody>
      </p:sp>
      <p:sp>
        <p:nvSpPr>
          <p:cNvPr id="24" name="Прямоугольник 23"/>
          <p:cNvSpPr/>
          <p:nvPr/>
        </p:nvSpPr>
        <p:spPr>
          <a:xfrm>
            <a:off x="6599453" y="2583540"/>
            <a:ext cx="5235355" cy="1858650"/>
          </a:xfrm>
          <a:prstGeom prst="rect">
            <a:avLst/>
          </a:prstGeom>
        </p:spPr>
        <p:txBody>
          <a:bodyPr wrap="square">
            <a:spAutoFit/>
          </a:bodyPr>
          <a:lstStyle/>
          <a:p>
            <a:pPr marL="12700" marR="12700" indent="-12700" algn="just">
              <a:lnSpc>
                <a:spcPts val="2000"/>
              </a:lnSpc>
              <a:spcAft>
                <a:spcPts val="0"/>
              </a:spcAft>
            </a:pPr>
            <a:r>
              <a:rPr lang="uz-Latn-UZ" sz="1200" dirty="0">
                <a:solidFill>
                  <a:srgbClr val="C00000"/>
                </a:solidFill>
                <a:latin typeface="Arial" panose="020B0604020202020204" pitchFamily="34" charset="0"/>
                <a:cs typeface="Arial" panose="020B0604020202020204" pitchFamily="34" charset="0"/>
              </a:rPr>
              <a:t>Maqsadli tushumlarga </a:t>
            </a:r>
            <a:r>
              <a:rPr lang="uz-Latn-UZ" sz="1200" dirty="0">
                <a:solidFill>
                  <a:schemeClr val="accent1">
                    <a:lumMod val="50000"/>
                  </a:schemeClr>
                </a:solidFill>
                <a:latin typeface="Arial" panose="020B0604020202020204" pitchFamily="34" charset="0"/>
                <a:cs typeface="Arial" panose="020B0604020202020204" pitchFamily="34" charset="0"/>
              </a:rPr>
              <a:t>notijorat tashkilotlarni ta’minlash va ularning ustavda belgilangan faoliyatini yuritishga yo‘naltirilgan tushumlar (bundan aksiz to‘lanadigan tovarlar tarzidagi tushumlar mustasno) davlat hokimiyati organlarining qarorlari asosida bepul kelib tushgan, shuningdek boshqa yuridik va (yoki) jismoniy shaxslardan kelib tushgan, mazkur oluvchilar tomonidan maqsadli foydalaniladigan tushumlar kiradi.</a:t>
            </a:r>
            <a:r>
              <a:rPr lang="en-US" sz="1200" dirty="0">
                <a:solidFill>
                  <a:schemeClr val="accent1">
                    <a:lumMod val="50000"/>
                  </a:schemeClr>
                </a:solidFill>
                <a:latin typeface="Arial" panose="020B0604020202020204" pitchFamily="34" charset="0"/>
                <a:cs typeface="Arial" panose="020B0604020202020204" pitchFamily="34" charset="0"/>
              </a:rPr>
              <a:t> </a:t>
            </a:r>
          </a:p>
          <a:p>
            <a:pPr marL="12700" marR="12700" indent="-12700" algn="just">
              <a:lnSpc>
                <a:spcPts val="2000"/>
              </a:lnSpc>
              <a:spcAft>
                <a:spcPts val="0"/>
              </a:spcAft>
            </a:pPr>
            <a:r>
              <a:rPr lang="ru-RU" sz="1100" dirty="0">
                <a:solidFill>
                  <a:schemeClr val="accent1">
                    <a:lumMod val="50000"/>
                  </a:schemeClr>
                </a:solidFill>
                <a:latin typeface="Arial" panose="020B0604020202020204" pitchFamily="34" charset="0"/>
                <a:cs typeface="Arial" panose="020B0604020202020204" pitchFamily="34" charset="0"/>
              </a:rPr>
              <a:t>(</a:t>
            </a:r>
            <a:r>
              <a:rPr lang="en-US" sz="1100" dirty="0" err="1">
                <a:solidFill>
                  <a:schemeClr val="accent1">
                    <a:lumMod val="50000"/>
                  </a:schemeClr>
                </a:solidFill>
                <a:latin typeface="Arial" panose="020B0604020202020204" pitchFamily="34" charset="0"/>
                <a:cs typeface="Arial" panose="020B0604020202020204" pitchFamily="34" charset="0"/>
              </a:rPr>
              <a:t>SKning</a:t>
            </a:r>
            <a:r>
              <a:rPr lang="en-US" sz="1100" dirty="0">
                <a:solidFill>
                  <a:schemeClr val="accent1">
                    <a:lumMod val="50000"/>
                  </a:schemeClr>
                </a:solidFill>
                <a:latin typeface="Arial" panose="020B0604020202020204" pitchFamily="34" charset="0"/>
                <a:cs typeface="Arial" panose="020B0604020202020204" pitchFamily="34" charset="0"/>
              </a:rPr>
              <a:t> 48-moddasi</a:t>
            </a:r>
            <a:r>
              <a:rPr lang="ru-RU" sz="1100" dirty="0">
                <a:solidFill>
                  <a:schemeClr val="accent1">
                    <a:lumMod val="50000"/>
                  </a:schemeClr>
                </a:solidFill>
                <a:latin typeface="Arial" panose="020B0604020202020204" pitchFamily="34" charset="0"/>
                <a:cs typeface="Arial" panose="020B0604020202020204" pitchFamily="34" charset="0"/>
              </a:rPr>
              <a:t>)</a:t>
            </a:r>
          </a:p>
        </p:txBody>
      </p:sp>
      <p:sp>
        <p:nvSpPr>
          <p:cNvPr id="25" name="Скругленный прямоугольник 4">
            <a:extLst>
              <a:ext uri="{FF2B5EF4-FFF2-40B4-BE49-F238E27FC236}">
                <a16:creationId xmlns:a16="http://schemas.microsoft.com/office/drawing/2014/main" id="{FC7D0C9D-411B-40F5-9142-1432A2BA3CAE}"/>
              </a:ext>
            </a:extLst>
          </p:cNvPr>
          <p:cNvSpPr/>
          <p:nvPr/>
        </p:nvSpPr>
        <p:spPr>
          <a:xfrm>
            <a:off x="5971903" y="1185234"/>
            <a:ext cx="5915296" cy="1247419"/>
          </a:xfrm>
          <a:prstGeom prst="roundRect">
            <a:avLst>
              <a:gd name="adj" fmla="val 8170"/>
            </a:avLst>
          </a:prstGeom>
          <a:noFill/>
          <a:ln w="19050">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2662" algn="ctr"/>
            <a:endParaRPr lang="ru-RU" sz="1400" dirty="0">
              <a:solidFill>
                <a:srgbClr val="002060"/>
              </a:solidFill>
              <a:latin typeface="Times New Roman" panose="02020603050405020304" pitchFamily="18" charset="0"/>
              <a:cs typeface="Times New Roman" panose="02020603050405020304" pitchFamily="18" charset="0"/>
            </a:endParaRPr>
          </a:p>
        </p:txBody>
      </p:sp>
      <p:cxnSp>
        <p:nvCxnSpPr>
          <p:cNvPr id="26" name="Прямая соединительная линия 54">
            <a:extLst>
              <a:ext uri="{FF2B5EF4-FFF2-40B4-BE49-F238E27FC236}">
                <a16:creationId xmlns:a16="http://schemas.microsoft.com/office/drawing/2014/main" id="{D3AD1D13-7B0C-43A7-BB1C-799D0D3B1597}"/>
              </a:ext>
            </a:extLst>
          </p:cNvPr>
          <p:cNvCxnSpPr>
            <a:cxnSpLocks/>
          </p:cNvCxnSpPr>
          <p:nvPr/>
        </p:nvCxnSpPr>
        <p:spPr>
          <a:xfrm flipV="1">
            <a:off x="5540079" y="1720762"/>
            <a:ext cx="452573" cy="1"/>
          </a:xfrm>
          <a:prstGeom prst="line">
            <a:avLst/>
          </a:prstGeom>
          <a:ln w="1905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54">
            <a:extLst>
              <a:ext uri="{FF2B5EF4-FFF2-40B4-BE49-F238E27FC236}">
                <a16:creationId xmlns:a16="http://schemas.microsoft.com/office/drawing/2014/main" id="{D3AD1D13-7B0C-43A7-BB1C-799D0D3B1597}"/>
              </a:ext>
            </a:extLst>
          </p:cNvPr>
          <p:cNvCxnSpPr>
            <a:cxnSpLocks/>
          </p:cNvCxnSpPr>
          <p:nvPr/>
        </p:nvCxnSpPr>
        <p:spPr>
          <a:xfrm>
            <a:off x="5564515" y="1693223"/>
            <a:ext cx="25383" cy="3747611"/>
          </a:xfrm>
          <a:prstGeom prst="line">
            <a:avLst/>
          </a:prstGeom>
          <a:ln w="1905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30" name="Рисунок 29"/>
          <p:cNvPicPr>
            <a:picLocks noChangeAspect="1"/>
          </p:cNvPicPr>
          <p:nvPr/>
        </p:nvPicPr>
        <p:blipFill>
          <a:blip r:embed="rId8"/>
          <a:stretch>
            <a:fillRect/>
          </a:stretch>
        </p:blipFill>
        <p:spPr>
          <a:xfrm>
            <a:off x="6034336" y="3207631"/>
            <a:ext cx="515565" cy="465260"/>
          </a:xfrm>
          <a:prstGeom prst="rect">
            <a:avLst/>
          </a:prstGeom>
        </p:spPr>
      </p:pic>
      <p:pic>
        <p:nvPicPr>
          <p:cNvPr id="31" name="Рисунок 30"/>
          <p:cNvPicPr>
            <a:picLocks noChangeAspect="1"/>
          </p:cNvPicPr>
          <p:nvPr/>
        </p:nvPicPr>
        <p:blipFill>
          <a:blip r:embed="rId9"/>
          <a:stretch>
            <a:fillRect/>
          </a:stretch>
        </p:blipFill>
        <p:spPr>
          <a:xfrm>
            <a:off x="6056719" y="1464499"/>
            <a:ext cx="710894" cy="606350"/>
          </a:xfrm>
          <a:prstGeom prst="rect">
            <a:avLst/>
          </a:prstGeom>
        </p:spPr>
      </p:pic>
      <p:cxnSp>
        <p:nvCxnSpPr>
          <p:cNvPr id="34" name="Прямая соединительная линия 54">
            <a:extLst>
              <a:ext uri="{FF2B5EF4-FFF2-40B4-BE49-F238E27FC236}">
                <a16:creationId xmlns:a16="http://schemas.microsoft.com/office/drawing/2014/main" id="{D3AD1D13-7B0C-43A7-BB1C-799D0D3B1597}"/>
              </a:ext>
            </a:extLst>
          </p:cNvPr>
          <p:cNvCxnSpPr>
            <a:cxnSpLocks/>
          </p:cNvCxnSpPr>
          <p:nvPr/>
        </p:nvCxnSpPr>
        <p:spPr>
          <a:xfrm>
            <a:off x="5580170" y="3378287"/>
            <a:ext cx="401462" cy="0"/>
          </a:xfrm>
          <a:prstGeom prst="line">
            <a:avLst/>
          </a:prstGeom>
          <a:ln w="1905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Скругленный прямоугольник 4">
            <a:extLst>
              <a:ext uri="{FF2B5EF4-FFF2-40B4-BE49-F238E27FC236}">
                <a16:creationId xmlns:a16="http://schemas.microsoft.com/office/drawing/2014/main" id="{FC7D0C9D-411B-40F5-9142-1432A2BA3CAE}"/>
              </a:ext>
            </a:extLst>
          </p:cNvPr>
          <p:cNvSpPr/>
          <p:nvPr/>
        </p:nvSpPr>
        <p:spPr>
          <a:xfrm>
            <a:off x="6044544" y="4550772"/>
            <a:ext cx="5842655" cy="1858651"/>
          </a:xfrm>
          <a:prstGeom prst="roundRect">
            <a:avLst>
              <a:gd name="adj" fmla="val 8170"/>
            </a:avLst>
          </a:prstGeom>
          <a:noFill/>
          <a:ln w="19050">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2662" algn="ctr"/>
            <a:endParaRPr lang="ru-RU" sz="1400" dirty="0">
              <a:solidFill>
                <a:srgbClr val="002060"/>
              </a:solidFill>
              <a:latin typeface="Times New Roman" panose="02020603050405020304" pitchFamily="18" charset="0"/>
              <a:cs typeface="Times New Roman" panose="02020603050405020304" pitchFamily="18" charset="0"/>
            </a:endParaRPr>
          </a:p>
        </p:txBody>
      </p:sp>
      <p:cxnSp>
        <p:nvCxnSpPr>
          <p:cNvPr id="38" name="Прямая соединительная линия 54">
            <a:extLst>
              <a:ext uri="{FF2B5EF4-FFF2-40B4-BE49-F238E27FC236}">
                <a16:creationId xmlns:a16="http://schemas.microsoft.com/office/drawing/2014/main" id="{D3AD1D13-7B0C-43A7-BB1C-799D0D3B1597}"/>
              </a:ext>
            </a:extLst>
          </p:cNvPr>
          <p:cNvCxnSpPr>
            <a:cxnSpLocks/>
          </p:cNvCxnSpPr>
          <p:nvPr/>
        </p:nvCxnSpPr>
        <p:spPr>
          <a:xfrm>
            <a:off x="5580170" y="5440834"/>
            <a:ext cx="464374" cy="0"/>
          </a:xfrm>
          <a:prstGeom prst="line">
            <a:avLst/>
          </a:prstGeom>
          <a:ln w="1905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39" name="Рисунок 38"/>
          <p:cNvPicPr>
            <a:picLocks noChangeAspect="1"/>
          </p:cNvPicPr>
          <p:nvPr/>
        </p:nvPicPr>
        <p:blipFill>
          <a:blip r:embed="rId10"/>
          <a:stretch>
            <a:fillRect/>
          </a:stretch>
        </p:blipFill>
        <p:spPr>
          <a:xfrm>
            <a:off x="6096000" y="5133933"/>
            <a:ext cx="582619" cy="468658"/>
          </a:xfrm>
          <a:prstGeom prst="rect">
            <a:avLst/>
          </a:prstGeom>
        </p:spPr>
      </p:pic>
      <p:cxnSp>
        <p:nvCxnSpPr>
          <p:cNvPr id="42" name="Прямая соединительная линия 54">
            <a:extLst>
              <a:ext uri="{FF2B5EF4-FFF2-40B4-BE49-F238E27FC236}">
                <a16:creationId xmlns:a16="http://schemas.microsoft.com/office/drawing/2014/main" id="{D3AD1D13-7B0C-43A7-BB1C-799D0D3B1597}"/>
              </a:ext>
            </a:extLst>
          </p:cNvPr>
          <p:cNvCxnSpPr>
            <a:cxnSpLocks/>
          </p:cNvCxnSpPr>
          <p:nvPr/>
        </p:nvCxnSpPr>
        <p:spPr>
          <a:xfrm>
            <a:off x="5093668" y="3386414"/>
            <a:ext cx="539241" cy="0"/>
          </a:xfrm>
          <a:prstGeom prst="line">
            <a:avLst/>
          </a:prstGeom>
          <a:ln w="1905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7" name="Rectangle 15"/>
          <p:cNvSpPr/>
          <p:nvPr/>
        </p:nvSpPr>
        <p:spPr>
          <a:xfrm>
            <a:off x="0" y="817822"/>
            <a:ext cx="12192000" cy="49196"/>
          </a:xfrm>
          <a:prstGeom prst="rect">
            <a:avLst/>
          </a:prstGeom>
          <a:solidFill>
            <a:srgbClr val="2694B2"/>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7432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0" name="TextBox 39">
            <a:extLst>
              <a:ext uri="{FF2B5EF4-FFF2-40B4-BE49-F238E27FC236}">
                <a16:creationId xmlns:a16="http://schemas.microsoft.com/office/drawing/2014/main" id="{D9CF162E-C817-445E-819D-EFDC44303C69}"/>
              </a:ext>
            </a:extLst>
          </p:cNvPr>
          <p:cNvSpPr txBox="1"/>
          <p:nvPr/>
        </p:nvSpPr>
        <p:spPr>
          <a:xfrm>
            <a:off x="6751317" y="4658857"/>
            <a:ext cx="5083491" cy="1626023"/>
          </a:xfrm>
          <a:prstGeom prst="rect">
            <a:avLst/>
          </a:prstGeom>
          <a:noFill/>
        </p:spPr>
        <p:txBody>
          <a:bodyPr wrap="square">
            <a:spAutoFit/>
          </a:bodyPr>
          <a:lstStyle/>
          <a:p>
            <a:pPr algn="just">
              <a:lnSpc>
                <a:spcPct val="107000"/>
              </a:lnSpc>
            </a:pPr>
            <a:r>
              <a:rPr lang="en-US" sz="1200" u="sng" dirty="0" err="1">
                <a:solidFill>
                  <a:schemeClr val="accent1">
                    <a:lumMod val="50000"/>
                  </a:schemeClr>
                </a:solidFill>
                <a:latin typeface="Arial" panose="020B0604020202020204" pitchFamily="34" charset="0"/>
                <a:cs typeface="Arial" panose="020B0604020202020204" pitchFamily="34" charset="0"/>
              </a:rPr>
              <a:t>Soliq</a:t>
            </a:r>
            <a:r>
              <a:rPr lang="en-US" sz="1200" u="sng" dirty="0">
                <a:solidFill>
                  <a:schemeClr val="accent1">
                    <a:lumMod val="50000"/>
                  </a:schemeClr>
                </a:solidFill>
                <a:latin typeface="Arial" panose="020B0604020202020204" pitchFamily="34" charset="0"/>
                <a:cs typeface="Arial" panose="020B0604020202020204" pitchFamily="34" charset="0"/>
              </a:rPr>
              <a:t> </a:t>
            </a:r>
            <a:r>
              <a:rPr lang="en-US" sz="1200" u="sng" dirty="0" err="1">
                <a:solidFill>
                  <a:schemeClr val="accent1">
                    <a:lumMod val="50000"/>
                  </a:schemeClr>
                </a:solidFill>
                <a:latin typeface="Arial" panose="020B0604020202020204" pitchFamily="34" charset="0"/>
                <a:cs typeface="Arial" panose="020B0604020202020204" pitchFamily="34" charset="0"/>
              </a:rPr>
              <a:t>hisobotini</a:t>
            </a:r>
            <a:r>
              <a:rPr lang="en-US" sz="1200" u="sng" dirty="0">
                <a:solidFill>
                  <a:schemeClr val="accent1">
                    <a:lumMod val="50000"/>
                  </a:schemeClr>
                </a:solidFill>
                <a:latin typeface="Arial" panose="020B0604020202020204" pitchFamily="34" charset="0"/>
                <a:cs typeface="Arial" panose="020B0604020202020204" pitchFamily="34" charset="0"/>
              </a:rPr>
              <a:t> </a:t>
            </a:r>
            <a:r>
              <a:rPr lang="en-US" sz="1200" u="sng" dirty="0" err="1">
                <a:solidFill>
                  <a:schemeClr val="accent1">
                    <a:lumMod val="50000"/>
                  </a:schemeClr>
                </a:solidFill>
                <a:latin typeface="Arial" panose="020B0604020202020204" pitchFamily="34" charset="0"/>
                <a:cs typeface="Arial" panose="020B0604020202020204" pitchFamily="34" charset="0"/>
              </a:rPr>
              <a:t>taqdim</a:t>
            </a:r>
            <a:r>
              <a:rPr lang="en-US" sz="1200" u="sng" dirty="0">
                <a:solidFill>
                  <a:schemeClr val="accent1">
                    <a:lumMod val="50000"/>
                  </a:schemeClr>
                </a:solidFill>
                <a:latin typeface="Arial" panose="020B0604020202020204" pitchFamily="34" charset="0"/>
                <a:cs typeface="Arial" panose="020B0604020202020204" pitchFamily="34" charset="0"/>
              </a:rPr>
              <a:t> </a:t>
            </a:r>
            <a:r>
              <a:rPr lang="en-US" sz="1200" u="sng" dirty="0" err="1">
                <a:solidFill>
                  <a:schemeClr val="accent1">
                    <a:lumMod val="50000"/>
                  </a:schemeClr>
                </a:solidFill>
                <a:latin typeface="Arial" panose="020B0604020202020204" pitchFamily="34" charset="0"/>
                <a:cs typeface="Arial" panose="020B0604020202020204" pitchFamily="34" charset="0"/>
              </a:rPr>
              <a:t>etish</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u="sng"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soliq</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davrining</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yakunlariga</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smtClean="0">
                <a:solidFill>
                  <a:schemeClr val="accent1">
                    <a:lumMod val="50000"/>
                  </a:schemeClr>
                </a:solidFill>
                <a:latin typeface="Arial" panose="020B0604020202020204" pitchFamily="34" charset="0"/>
                <a:cs typeface="Arial" panose="020B0604020202020204" pitchFamily="34" charset="0"/>
              </a:rPr>
              <a:t>ko‘ra</a:t>
            </a:r>
            <a:r>
              <a:rPr lang="en-US" sz="1200" dirty="0" smtClean="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taqdim</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etiladi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Bunda</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o‘tgan</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soliq</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davri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yakunlari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bo‘yicha</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jami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daromad</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mavjud</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kern="1000" dirty="0" err="1">
                <a:solidFill>
                  <a:schemeClr val="accent1">
                    <a:lumMod val="50000"/>
                  </a:schemeClr>
                </a:solidFill>
                <a:latin typeface="Arial" panose="020B0604020202020204" pitchFamily="34" charset="0"/>
                <a:cs typeface="Arial" panose="020B0604020202020204" pitchFamily="34" charset="0"/>
              </a:rPr>
              <a:t>bo‘lmagan</a:t>
            </a:r>
            <a:r>
              <a:rPr lang="en-US" sz="1200" kern="1000" dirty="0">
                <a:solidFill>
                  <a:schemeClr val="accent1">
                    <a:lumMod val="50000"/>
                  </a:schemeClr>
                </a:solidFill>
                <a:latin typeface="Arial" panose="020B0604020202020204" pitchFamily="34" charset="0"/>
                <a:cs typeface="Arial" panose="020B0604020202020204" pitchFamily="34" charset="0"/>
              </a:rPr>
              <a:t> </a:t>
            </a:r>
            <a:r>
              <a:rPr lang="en-US" sz="1200" kern="1000" dirty="0" err="1">
                <a:solidFill>
                  <a:schemeClr val="accent1">
                    <a:lumMod val="50000"/>
                  </a:schemeClr>
                </a:solidFill>
                <a:latin typeface="Arial" panose="020B0604020202020204" pitchFamily="34" charset="0"/>
                <a:cs typeface="Arial" panose="020B0604020202020204" pitchFamily="34" charset="0"/>
              </a:rPr>
              <a:t>taqdirda</a:t>
            </a:r>
            <a:r>
              <a:rPr lang="en-US" sz="1200" kern="1000" dirty="0">
                <a:solidFill>
                  <a:schemeClr val="accent1">
                    <a:lumMod val="50000"/>
                  </a:schemeClr>
                </a:solidFill>
                <a:latin typeface="Arial" panose="020B0604020202020204" pitchFamily="34" charset="0"/>
                <a:cs typeface="Arial" panose="020B0604020202020204" pitchFamily="34" charset="0"/>
              </a:rPr>
              <a:t> </a:t>
            </a:r>
            <a:r>
              <a:rPr lang="en-US" sz="1200" kern="1000" dirty="0" err="1">
                <a:solidFill>
                  <a:schemeClr val="accent1">
                    <a:lumMod val="50000"/>
                  </a:schemeClr>
                </a:solidFill>
                <a:latin typeface="Arial" panose="020B0604020202020204" pitchFamily="34" charset="0"/>
                <a:cs typeface="Arial" panose="020B0604020202020204" pitchFamily="34" charset="0"/>
              </a:rPr>
              <a:t>soliq</a:t>
            </a:r>
            <a:r>
              <a:rPr lang="en-US" sz="1200" kern="1000" dirty="0">
                <a:solidFill>
                  <a:schemeClr val="accent1">
                    <a:lumMod val="50000"/>
                  </a:schemeClr>
                </a:solidFill>
                <a:latin typeface="Arial" panose="020B0604020202020204" pitchFamily="34" charset="0"/>
                <a:cs typeface="Arial" panose="020B0604020202020204" pitchFamily="34" charset="0"/>
              </a:rPr>
              <a:t> </a:t>
            </a:r>
            <a:r>
              <a:rPr lang="en-US" sz="1200" kern="1000" dirty="0" err="1">
                <a:solidFill>
                  <a:schemeClr val="accent1">
                    <a:lumMod val="50000"/>
                  </a:schemeClr>
                </a:solidFill>
                <a:latin typeface="Arial" panose="020B0604020202020204" pitchFamily="34" charset="0"/>
                <a:cs typeface="Arial" panose="020B0604020202020204" pitchFamily="34" charset="0"/>
              </a:rPr>
              <a:t>hisobotini</a:t>
            </a:r>
            <a:r>
              <a:rPr lang="en-US" sz="1200" kern="1000" dirty="0">
                <a:solidFill>
                  <a:schemeClr val="accent1">
                    <a:lumMod val="50000"/>
                  </a:schemeClr>
                </a:solidFill>
                <a:latin typeface="Arial" panose="020B0604020202020204" pitchFamily="34" charset="0"/>
                <a:cs typeface="Arial" panose="020B0604020202020204" pitchFamily="34" charset="0"/>
              </a:rPr>
              <a:t> </a:t>
            </a:r>
            <a:r>
              <a:rPr lang="en-US" sz="1200" kern="1000" dirty="0" err="1">
                <a:solidFill>
                  <a:schemeClr val="accent1">
                    <a:lumMod val="50000"/>
                  </a:schemeClr>
                </a:solidFill>
                <a:latin typeface="Arial" panose="020B0604020202020204" pitchFamily="34" charset="0"/>
                <a:cs typeface="Arial" panose="020B0604020202020204" pitchFamily="34" charset="0"/>
              </a:rPr>
              <a:t>taqdim</a:t>
            </a:r>
            <a:r>
              <a:rPr lang="en-US" sz="1200" kern="1000" dirty="0">
                <a:solidFill>
                  <a:schemeClr val="accent1">
                    <a:lumMod val="50000"/>
                  </a:schemeClr>
                </a:solidFill>
                <a:latin typeface="Arial" panose="020B0604020202020204" pitchFamily="34" charset="0"/>
                <a:cs typeface="Arial" panose="020B0604020202020204" pitchFamily="34" charset="0"/>
              </a:rPr>
              <a:t> </a:t>
            </a:r>
            <a:r>
              <a:rPr lang="en-US" sz="1200" kern="1000" dirty="0" err="1">
                <a:solidFill>
                  <a:schemeClr val="accent1">
                    <a:lumMod val="50000"/>
                  </a:schemeClr>
                </a:solidFill>
                <a:latin typeface="Arial" panose="020B0604020202020204" pitchFamily="34" charset="0"/>
                <a:cs typeface="Arial" panose="020B0604020202020204" pitchFamily="34" charset="0"/>
              </a:rPr>
              <a:t>etish</a:t>
            </a:r>
            <a:r>
              <a:rPr lang="en-US" sz="1200" kern="1000" dirty="0">
                <a:solidFill>
                  <a:schemeClr val="accent1">
                    <a:lumMod val="50000"/>
                  </a:schemeClr>
                </a:solidFill>
                <a:latin typeface="Arial" panose="020B0604020202020204" pitchFamily="34" charset="0"/>
                <a:cs typeface="Arial" panose="020B0604020202020204" pitchFamily="34" charset="0"/>
              </a:rPr>
              <a:t> talab </a:t>
            </a:r>
            <a:r>
              <a:rPr lang="en-US" sz="1200" kern="1000" dirty="0" err="1">
                <a:solidFill>
                  <a:schemeClr val="accent1">
                    <a:lumMod val="50000"/>
                  </a:schemeClr>
                </a:solidFill>
                <a:latin typeface="Arial" panose="020B0604020202020204" pitchFamily="34" charset="0"/>
                <a:cs typeface="Arial" panose="020B0604020202020204" pitchFamily="34" charset="0"/>
              </a:rPr>
              <a:t>qilinmaydi</a:t>
            </a:r>
            <a:r>
              <a:rPr lang="en-US" sz="1200" kern="1000" dirty="0">
                <a:solidFill>
                  <a:schemeClr val="accent1">
                    <a:lumMod val="50000"/>
                  </a:schemeClr>
                </a:solidFill>
                <a:latin typeface="Arial" panose="020B0604020202020204" pitchFamily="34" charset="0"/>
                <a:cs typeface="Arial" panose="020B0604020202020204" pitchFamily="34" charset="0"/>
              </a:rPr>
              <a:t>. </a:t>
            </a:r>
          </a:p>
          <a:p>
            <a:pPr algn="just">
              <a:lnSpc>
                <a:spcPct val="107000"/>
              </a:lnSpc>
            </a:pPr>
            <a:r>
              <a:rPr lang="en-US" sz="1100" kern="1000" dirty="0">
                <a:solidFill>
                  <a:schemeClr val="accent1">
                    <a:lumMod val="50000"/>
                  </a:schemeClr>
                </a:solidFill>
                <a:latin typeface="Arial" panose="020B0604020202020204" pitchFamily="34" charset="0"/>
                <a:cs typeface="Arial" panose="020B0604020202020204" pitchFamily="34" charset="0"/>
              </a:rPr>
              <a:t>(</a:t>
            </a:r>
            <a:r>
              <a:rPr lang="en-US" sz="1100" kern="1000" dirty="0" err="1">
                <a:solidFill>
                  <a:schemeClr val="accent1">
                    <a:lumMod val="50000"/>
                  </a:schemeClr>
                </a:solidFill>
                <a:latin typeface="Arial" panose="020B0604020202020204" pitchFamily="34" charset="0"/>
                <a:cs typeface="Arial" panose="020B0604020202020204" pitchFamily="34" charset="0"/>
              </a:rPr>
              <a:t>SKning</a:t>
            </a:r>
            <a:r>
              <a:rPr lang="en-US" sz="1100" kern="1000" dirty="0">
                <a:solidFill>
                  <a:schemeClr val="accent1">
                    <a:lumMod val="50000"/>
                  </a:schemeClr>
                </a:solidFill>
                <a:latin typeface="Arial" panose="020B0604020202020204" pitchFamily="34" charset="0"/>
                <a:cs typeface="Arial" panose="020B0604020202020204" pitchFamily="34" charset="0"/>
              </a:rPr>
              <a:t> 339-moddasi)</a:t>
            </a:r>
          </a:p>
          <a:p>
            <a:pPr algn="just">
              <a:lnSpc>
                <a:spcPct val="107000"/>
              </a:lnSpc>
            </a:pPr>
            <a:endParaRPr lang="en-US" sz="1100" kern="1000" dirty="0">
              <a:solidFill>
                <a:schemeClr val="accent1">
                  <a:lumMod val="50000"/>
                </a:schemeClr>
              </a:solidFill>
              <a:latin typeface="Arial" panose="020B0604020202020204" pitchFamily="34" charset="0"/>
              <a:cs typeface="Arial" panose="020B0604020202020204" pitchFamily="34" charset="0"/>
            </a:endParaRPr>
          </a:p>
          <a:p>
            <a:pPr algn="just">
              <a:lnSpc>
                <a:spcPct val="107000"/>
              </a:lnSpc>
              <a:spcAft>
                <a:spcPts val="800"/>
              </a:spcAft>
            </a:pPr>
            <a:r>
              <a:rPr lang="uz-Latn-UZ" sz="1200" u="sng" dirty="0">
                <a:solidFill>
                  <a:schemeClr val="accent1">
                    <a:lumMod val="50000"/>
                  </a:schemeClr>
                </a:solidFill>
                <a:latin typeface="Arial" panose="020B0604020202020204" pitchFamily="34" charset="0"/>
                <a:cs typeface="Arial" panose="020B0604020202020204" pitchFamily="34" charset="0"/>
              </a:rPr>
              <a:t>Soliqni to‘lash tartibi</a:t>
            </a:r>
            <a:r>
              <a:rPr lang="ru-RU" sz="1200" dirty="0">
                <a:solidFill>
                  <a:schemeClr val="accent1">
                    <a:lumMod val="50000"/>
                  </a:schemeClr>
                </a:solidFill>
                <a:latin typeface="Arial" panose="020B0604020202020204" pitchFamily="34" charset="0"/>
                <a:cs typeface="Arial" panose="020B0604020202020204" pitchFamily="34" charset="0"/>
              </a:rPr>
              <a:t> – </a:t>
            </a:r>
            <a:r>
              <a:rPr lang="uz-Latn-UZ" sz="1200" dirty="0">
                <a:solidFill>
                  <a:schemeClr val="accent1">
                    <a:lumMod val="50000"/>
                  </a:schemeClr>
                </a:solidFill>
                <a:latin typeface="Arial" panose="020B0604020202020204" pitchFamily="34" charset="0"/>
                <a:cs typeface="Arial" panose="020B0604020202020204" pitchFamily="34" charset="0"/>
              </a:rPr>
              <a:t>soliq davri yakunlari bo‘yicha, tegishli soliq davri uchun soliq hisobotini taqdim etish muddatlaridan kechiktirmay amalga oshiriladi.</a:t>
            </a:r>
            <a:r>
              <a:rPr lang="en-US" sz="1200" dirty="0">
                <a:solidFill>
                  <a:schemeClr val="accent1">
                    <a:lumMod val="50000"/>
                  </a:schemeClr>
                </a:solidFill>
                <a:latin typeface="Arial" panose="020B0604020202020204" pitchFamily="34" charset="0"/>
                <a:cs typeface="Arial" panose="020B0604020202020204" pitchFamily="34" charset="0"/>
              </a:rPr>
              <a:t> </a:t>
            </a:r>
            <a:r>
              <a:rPr lang="uz-Latn-UZ" sz="1200" dirty="0">
                <a:solidFill>
                  <a:schemeClr val="accent1">
                    <a:lumMod val="50000"/>
                  </a:schemeClr>
                </a:solidFill>
                <a:latin typeface="Arial" panose="020B0604020202020204" pitchFamily="34" charset="0"/>
                <a:cs typeface="Arial" panose="020B0604020202020204" pitchFamily="34" charset="0"/>
              </a:rPr>
              <a:t>(</a:t>
            </a:r>
            <a:r>
              <a:rPr lang="uz-Latn-UZ" sz="1100" dirty="0">
                <a:solidFill>
                  <a:schemeClr val="accent1">
                    <a:lumMod val="50000"/>
                  </a:schemeClr>
                </a:solidFill>
                <a:latin typeface="Arial" panose="020B0604020202020204" pitchFamily="34" charset="0"/>
                <a:cs typeface="Arial" panose="020B0604020202020204" pitchFamily="34" charset="0"/>
              </a:rPr>
              <a:t>SKning 3</a:t>
            </a:r>
            <a:r>
              <a:rPr lang="en-US" sz="1100" dirty="0">
                <a:solidFill>
                  <a:schemeClr val="accent1">
                    <a:lumMod val="50000"/>
                  </a:schemeClr>
                </a:solidFill>
                <a:latin typeface="Arial" panose="020B0604020202020204" pitchFamily="34" charset="0"/>
                <a:cs typeface="Arial" panose="020B0604020202020204" pitchFamily="34" charset="0"/>
              </a:rPr>
              <a:t>40</a:t>
            </a:r>
            <a:r>
              <a:rPr lang="uz-Latn-UZ" sz="1100" dirty="0">
                <a:solidFill>
                  <a:schemeClr val="accent1">
                    <a:lumMod val="50000"/>
                  </a:schemeClr>
                </a:solidFill>
                <a:latin typeface="Arial" panose="020B0604020202020204" pitchFamily="34" charset="0"/>
                <a:cs typeface="Arial" panose="020B0604020202020204" pitchFamily="34" charset="0"/>
              </a:rPr>
              <a:t>-moddasi</a:t>
            </a:r>
            <a:r>
              <a:rPr lang="uz-Latn-UZ" sz="1200" dirty="0">
                <a:solidFill>
                  <a:schemeClr val="accent1">
                    <a:lumMod val="50000"/>
                  </a:schemeClr>
                </a:solidFill>
                <a:latin typeface="Arial" panose="020B0604020202020204" pitchFamily="34" charset="0"/>
                <a:cs typeface="Arial" panose="020B0604020202020204" pitchFamily="34" charset="0"/>
              </a:rPr>
              <a:t>)</a:t>
            </a:r>
          </a:p>
        </p:txBody>
      </p:sp>
      <p:sp>
        <p:nvSpPr>
          <p:cNvPr id="11" name="Скругленный прямоугольник 4">
            <a:extLst>
              <a:ext uri="{FF2B5EF4-FFF2-40B4-BE49-F238E27FC236}">
                <a16:creationId xmlns:a16="http://schemas.microsoft.com/office/drawing/2014/main" id="{31CAE0CE-79E4-9A90-6F96-68532B198B6C}"/>
              </a:ext>
            </a:extLst>
          </p:cNvPr>
          <p:cNvSpPr/>
          <p:nvPr/>
        </p:nvSpPr>
        <p:spPr>
          <a:xfrm>
            <a:off x="304802" y="5115157"/>
            <a:ext cx="4788866" cy="1191102"/>
          </a:xfrm>
          <a:prstGeom prst="roundRect">
            <a:avLst>
              <a:gd name="adj" fmla="val 8170"/>
            </a:avLst>
          </a:prstGeom>
          <a:noFill/>
          <a:ln w="19050">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2662" algn="ctr"/>
            <a:endParaRPr lang="ru-RU" sz="1400" dirty="0">
              <a:solidFill>
                <a:srgbClr val="002060"/>
              </a:solidFill>
              <a:latin typeface="Times New Roman" panose="02020603050405020304" pitchFamily="18" charset="0"/>
              <a:cs typeface="Times New Roman" panose="02020603050405020304" pitchFamily="18" charset="0"/>
            </a:endParaRPr>
          </a:p>
        </p:txBody>
      </p:sp>
      <p:sp>
        <p:nvSpPr>
          <p:cNvPr id="12" name="Прямоугольник 11">
            <a:extLst>
              <a:ext uri="{FF2B5EF4-FFF2-40B4-BE49-F238E27FC236}">
                <a16:creationId xmlns:a16="http://schemas.microsoft.com/office/drawing/2014/main" id="{ECAEA89F-405C-DA1D-CF2B-11D2BF83FE6D}"/>
              </a:ext>
            </a:extLst>
          </p:cNvPr>
          <p:cNvSpPr/>
          <p:nvPr/>
        </p:nvSpPr>
        <p:spPr>
          <a:xfrm>
            <a:off x="547117" y="5248004"/>
            <a:ext cx="4431534" cy="590162"/>
          </a:xfrm>
          <a:prstGeom prst="rect">
            <a:avLst/>
          </a:prstGeom>
        </p:spPr>
        <p:txBody>
          <a:bodyPr wrap="square">
            <a:spAutoFit/>
          </a:bodyPr>
          <a:lstStyle/>
          <a:p>
            <a:pPr marL="715963" algn="just">
              <a:lnSpc>
                <a:spcPct val="107000"/>
              </a:lnSpc>
              <a:spcAft>
                <a:spcPts val="800"/>
              </a:spcAft>
            </a:pPr>
            <a:r>
              <a:rPr lang="en-US" sz="1200" dirty="0" err="1">
                <a:solidFill>
                  <a:schemeClr val="accent1">
                    <a:lumMod val="50000"/>
                  </a:schemeClr>
                </a:solidFill>
                <a:latin typeface="Arial" panose="020B0604020202020204" pitchFamily="34" charset="0"/>
                <a:cs typeface="Arial" panose="020B0604020202020204" pitchFamily="34" charset="0"/>
              </a:rPr>
              <a:t>Foyda</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smtClean="0">
                <a:solidFill>
                  <a:schemeClr val="accent1">
                    <a:lumMod val="50000"/>
                  </a:schemeClr>
                </a:solidFill>
                <a:latin typeface="Arial" panose="020B0604020202020204" pitchFamily="34" charset="0"/>
                <a:cs typeface="Arial" panose="020B0604020202020204" pitchFamily="34" charset="0"/>
              </a:rPr>
              <a:t>solig‘i</a:t>
            </a:r>
            <a:r>
              <a:rPr lang="en-US" sz="1200" dirty="0" smtClean="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stavkasi</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b="1" dirty="0">
                <a:solidFill>
                  <a:srgbClr val="FF0000"/>
                </a:solidFill>
                <a:latin typeface="Arial" panose="020B0604020202020204" pitchFamily="34" charset="0"/>
                <a:cs typeface="Arial" panose="020B0604020202020204" pitchFamily="34" charset="0"/>
              </a:rPr>
              <a:t>15</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foiz</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qilib</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belgilangan</a:t>
            </a:r>
            <a:r>
              <a:rPr lang="en-US" sz="1200" dirty="0">
                <a:solidFill>
                  <a:schemeClr val="accent1">
                    <a:lumMod val="50000"/>
                  </a:schemeClr>
                </a:solidFill>
                <a:latin typeface="Arial" panose="020B0604020202020204" pitchFamily="34" charset="0"/>
                <a:cs typeface="Arial" panose="020B0604020202020204" pitchFamily="34" charset="0"/>
              </a:rPr>
              <a:t>.</a:t>
            </a:r>
          </a:p>
          <a:p>
            <a:pPr marL="715963" algn="just">
              <a:lnSpc>
                <a:spcPct val="107000"/>
              </a:lnSpc>
              <a:spcAft>
                <a:spcPts val="800"/>
              </a:spcAft>
            </a:pPr>
            <a:r>
              <a:rPr lang="en-US" sz="1200" dirty="0" err="1">
                <a:solidFill>
                  <a:schemeClr val="accent1">
                    <a:lumMod val="50000"/>
                  </a:schemeClr>
                </a:solidFill>
                <a:latin typeface="Arial" panose="020B0604020202020204" pitchFamily="34" charset="0"/>
                <a:cs typeface="Arial" panose="020B0604020202020204" pitchFamily="34" charset="0"/>
              </a:rPr>
              <a:t>Kalendar</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yil</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soliq</a:t>
            </a:r>
            <a:r>
              <a:rPr lang="en-US" sz="1200" dirty="0">
                <a:solidFill>
                  <a:schemeClr val="accent1">
                    <a:lumMod val="50000"/>
                  </a:schemeClr>
                </a:solidFill>
                <a:latin typeface="Arial" panose="020B0604020202020204" pitchFamily="34" charset="0"/>
                <a:cs typeface="Arial" panose="020B0604020202020204" pitchFamily="34" charset="0"/>
              </a:rPr>
              <a:t> </a:t>
            </a:r>
            <a:r>
              <a:rPr lang="en-US" sz="1200" dirty="0" err="1">
                <a:solidFill>
                  <a:schemeClr val="accent1">
                    <a:lumMod val="50000"/>
                  </a:schemeClr>
                </a:solidFill>
                <a:latin typeface="Arial" panose="020B0604020202020204" pitchFamily="34" charset="0"/>
                <a:cs typeface="Arial" panose="020B0604020202020204" pitchFamily="34" charset="0"/>
              </a:rPr>
              <a:t>davridir</a:t>
            </a:r>
            <a:r>
              <a:rPr lang="en-US" sz="1200" dirty="0">
                <a:solidFill>
                  <a:schemeClr val="accent1">
                    <a:lumMod val="50000"/>
                  </a:schemeClr>
                </a:solidFill>
                <a:latin typeface="Arial" panose="020B0604020202020204" pitchFamily="34" charset="0"/>
                <a:cs typeface="Arial" panose="020B0604020202020204" pitchFamily="34" charset="0"/>
              </a:rPr>
              <a:t>.</a:t>
            </a:r>
            <a:endParaRPr lang="ru-RU" sz="1200" dirty="0">
              <a:solidFill>
                <a:schemeClr val="accent1">
                  <a:lumMod val="50000"/>
                </a:schemeClr>
              </a:solidFill>
              <a:latin typeface="Arial" panose="020B0604020202020204" pitchFamily="34" charset="0"/>
              <a:cs typeface="Arial" panose="020B0604020202020204" pitchFamily="34" charset="0"/>
            </a:endParaRPr>
          </a:p>
        </p:txBody>
      </p:sp>
      <p:grpSp>
        <p:nvGrpSpPr>
          <p:cNvPr id="72" name="Google Shape;9684;p75">
            <a:extLst>
              <a:ext uri="{FF2B5EF4-FFF2-40B4-BE49-F238E27FC236}">
                <a16:creationId xmlns:a16="http://schemas.microsoft.com/office/drawing/2014/main" id="{95D424F9-A14D-AAB8-920B-D88EE09D356C}"/>
              </a:ext>
            </a:extLst>
          </p:cNvPr>
          <p:cNvGrpSpPr/>
          <p:nvPr/>
        </p:nvGrpSpPr>
        <p:grpSpPr>
          <a:xfrm>
            <a:off x="474419" y="5316909"/>
            <a:ext cx="603883" cy="769649"/>
            <a:chOff x="1333682" y="3344330"/>
            <a:chExt cx="271213" cy="383088"/>
          </a:xfrm>
          <a:solidFill>
            <a:srgbClr val="0D1F61"/>
          </a:solidFill>
        </p:grpSpPr>
        <p:sp>
          <p:nvSpPr>
            <p:cNvPr id="73" name="Google Shape;9685;p75">
              <a:extLst>
                <a:ext uri="{FF2B5EF4-FFF2-40B4-BE49-F238E27FC236}">
                  <a16:creationId xmlns:a16="http://schemas.microsoft.com/office/drawing/2014/main" id="{545095C6-465F-B440-30F4-9F8FCA45A1F9}"/>
                </a:ext>
              </a:extLst>
            </p:cNvPr>
            <p:cNvSpPr/>
            <p:nvPr/>
          </p:nvSpPr>
          <p:spPr>
            <a:xfrm>
              <a:off x="1334065" y="3377332"/>
              <a:ext cx="270831" cy="350086"/>
            </a:xfrm>
            <a:custGeom>
              <a:avLst/>
              <a:gdLst/>
              <a:ahLst/>
              <a:cxnLst/>
              <a:rect l="l" t="t" r="r" b="b"/>
              <a:pathLst>
                <a:path w="8502" h="10990" extrusionOk="0">
                  <a:moveTo>
                    <a:pt x="6502" y="0"/>
                  </a:moveTo>
                  <a:cubicBezTo>
                    <a:pt x="6406" y="0"/>
                    <a:pt x="6323" y="84"/>
                    <a:pt x="6323" y="191"/>
                  </a:cubicBezTo>
                  <a:cubicBezTo>
                    <a:pt x="6323" y="286"/>
                    <a:pt x="6406" y="369"/>
                    <a:pt x="6502" y="369"/>
                  </a:cubicBezTo>
                  <a:lnTo>
                    <a:pt x="7276" y="369"/>
                  </a:lnTo>
                  <a:cubicBezTo>
                    <a:pt x="7383" y="369"/>
                    <a:pt x="7454" y="441"/>
                    <a:pt x="7454" y="548"/>
                  </a:cubicBezTo>
                  <a:lnTo>
                    <a:pt x="7454" y="9490"/>
                  </a:lnTo>
                  <a:cubicBezTo>
                    <a:pt x="7454" y="9597"/>
                    <a:pt x="7383" y="9668"/>
                    <a:pt x="7276" y="9668"/>
                  </a:cubicBezTo>
                  <a:lnTo>
                    <a:pt x="537" y="9668"/>
                  </a:lnTo>
                  <a:cubicBezTo>
                    <a:pt x="429" y="9668"/>
                    <a:pt x="358" y="9597"/>
                    <a:pt x="358" y="9490"/>
                  </a:cubicBezTo>
                  <a:lnTo>
                    <a:pt x="358" y="8775"/>
                  </a:lnTo>
                  <a:cubicBezTo>
                    <a:pt x="358" y="8668"/>
                    <a:pt x="287" y="8597"/>
                    <a:pt x="179" y="8597"/>
                  </a:cubicBezTo>
                  <a:cubicBezTo>
                    <a:pt x="72" y="8597"/>
                    <a:pt x="1" y="8668"/>
                    <a:pt x="1" y="8775"/>
                  </a:cubicBezTo>
                  <a:lnTo>
                    <a:pt x="1" y="9490"/>
                  </a:lnTo>
                  <a:cubicBezTo>
                    <a:pt x="1" y="9787"/>
                    <a:pt x="239" y="10013"/>
                    <a:pt x="525" y="10013"/>
                  </a:cubicBezTo>
                  <a:lnTo>
                    <a:pt x="703" y="10013"/>
                  </a:lnTo>
                  <a:lnTo>
                    <a:pt x="703" y="10466"/>
                  </a:lnTo>
                  <a:cubicBezTo>
                    <a:pt x="703" y="10763"/>
                    <a:pt x="941" y="10990"/>
                    <a:pt x="1227" y="10990"/>
                  </a:cubicBezTo>
                  <a:lnTo>
                    <a:pt x="7966" y="10990"/>
                  </a:lnTo>
                  <a:cubicBezTo>
                    <a:pt x="8264" y="10990"/>
                    <a:pt x="8490" y="10752"/>
                    <a:pt x="8490" y="10466"/>
                  </a:cubicBezTo>
                  <a:lnTo>
                    <a:pt x="8490" y="10252"/>
                  </a:lnTo>
                  <a:cubicBezTo>
                    <a:pt x="8490" y="10144"/>
                    <a:pt x="8407" y="10073"/>
                    <a:pt x="8311" y="10073"/>
                  </a:cubicBezTo>
                  <a:cubicBezTo>
                    <a:pt x="8204" y="10073"/>
                    <a:pt x="8133" y="10144"/>
                    <a:pt x="8133" y="10252"/>
                  </a:cubicBezTo>
                  <a:lnTo>
                    <a:pt x="8133" y="10466"/>
                  </a:lnTo>
                  <a:cubicBezTo>
                    <a:pt x="8133" y="10573"/>
                    <a:pt x="8049" y="10644"/>
                    <a:pt x="7954" y="10644"/>
                  </a:cubicBezTo>
                  <a:lnTo>
                    <a:pt x="1203" y="10644"/>
                  </a:lnTo>
                  <a:cubicBezTo>
                    <a:pt x="1108" y="10644"/>
                    <a:pt x="1025" y="10573"/>
                    <a:pt x="1025" y="10466"/>
                  </a:cubicBezTo>
                  <a:lnTo>
                    <a:pt x="1025" y="10013"/>
                  </a:lnTo>
                  <a:lnTo>
                    <a:pt x="7264" y="10013"/>
                  </a:lnTo>
                  <a:cubicBezTo>
                    <a:pt x="7561" y="10013"/>
                    <a:pt x="7788" y="9775"/>
                    <a:pt x="7788" y="9490"/>
                  </a:cubicBezTo>
                  <a:lnTo>
                    <a:pt x="7788" y="1358"/>
                  </a:lnTo>
                  <a:lnTo>
                    <a:pt x="7966" y="1358"/>
                  </a:lnTo>
                  <a:cubicBezTo>
                    <a:pt x="8061" y="1358"/>
                    <a:pt x="8145" y="1441"/>
                    <a:pt x="8145" y="1536"/>
                  </a:cubicBezTo>
                  <a:lnTo>
                    <a:pt x="8145" y="9501"/>
                  </a:lnTo>
                  <a:cubicBezTo>
                    <a:pt x="8145" y="9573"/>
                    <a:pt x="8228" y="9656"/>
                    <a:pt x="8323" y="9656"/>
                  </a:cubicBezTo>
                  <a:cubicBezTo>
                    <a:pt x="8430" y="9656"/>
                    <a:pt x="8502" y="9573"/>
                    <a:pt x="8502" y="9478"/>
                  </a:cubicBezTo>
                  <a:lnTo>
                    <a:pt x="8502" y="1512"/>
                  </a:lnTo>
                  <a:cubicBezTo>
                    <a:pt x="8502" y="1215"/>
                    <a:pt x="8264" y="988"/>
                    <a:pt x="7978" y="988"/>
                  </a:cubicBezTo>
                  <a:lnTo>
                    <a:pt x="7799" y="988"/>
                  </a:lnTo>
                  <a:lnTo>
                    <a:pt x="7799" y="524"/>
                  </a:lnTo>
                  <a:cubicBezTo>
                    <a:pt x="7799" y="226"/>
                    <a:pt x="7561" y="0"/>
                    <a:pt x="727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9686;p75">
              <a:extLst>
                <a:ext uri="{FF2B5EF4-FFF2-40B4-BE49-F238E27FC236}">
                  <a16:creationId xmlns:a16="http://schemas.microsoft.com/office/drawing/2014/main" id="{FD4EF5CC-8141-4866-CEA0-05FCD83041B3}"/>
                </a:ext>
              </a:extLst>
            </p:cNvPr>
            <p:cNvSpPr/>
            <p:nvPr/>
          </p:nvSpPr>
          <p:spPr>
            <a:xfrm>
              <a:off x="1333682" y="3344330"/>
              <a:ext cx="189697" cy="292461"/>
            </a:xfrm>
            <a:custGeom>
              <a:avLst/>
              <a:gdLst/>
              <a:ahLst/>
              <a:cxnLst/>
              <a:rect l="l" t="t" r="r" b="b"/>
              <a:pathLst>
                <a:path w="5955" h="9181" extrusionOk="0">
                  <a:moveTo>
                    <a:pt x="2430" y="370"/>
                  </a:moveTo>
                  <a:cubicBezTo>
                    <a:pt x="2489" y="370"/>
                    <a:pt x="2549" y="429"/>
                    <a:pt x="2549" y="489"/>
                  </a:cubicBezTo>
                  <a:lnTo>
                    <a:pt x="2549" y="727"/>
                  </a:lnTo>
                  <a:lnTo>
                    <a:pt x="1858" y="727"/>
                  </a:lnTo>
                  <a:lnTo>
                    <a:pt x="1858" y="489"/>
                  </a:lnTo>
                  <a:cubicBezTo>
                    <a:pt x="1858" y="429"/>
                    <a:pt x="1918" y="370"/>
                    <a:pt x="1977" y="370"/>
                  </a:cubicBezTo>
                  <a:close/>
                  <a:moveTo>
                    <a:pt x="3037" y="1072"/>
                  </a:moveTo>
                  <a:cubicBezTo>
                    <a:pt x="3120" y="1072"/>
                    <a:pt x="3216" y="1143"/>
                    <a:pt x="3216" y="1251"/>
                  </a:cubicBezTo>
                  <a:lnTo>
                    <a:pt x="3216" y="1953"/>
                  </a:lnTo>
                  <a:lnTo>
                    <a:pt x="1215" y="1953"/>
                  </a:lnTo>
                  <a:lnTo>
                    <a:pt x="1215" y="1251"/>
                  </a:lnTo>
                  <a:cubicBezTo>
                    <a:pt x="1203" y="1167"/>
                    <a:pt x="1299" y="1072"/>
                    <a:pt x="1382" y="1072"/>
                  </a:cubicBezTo>
                  <a:close/>
                  <a:moveTo>
                    <a:pt x="1977" y="0"/>
                  </a:moveTo>
                  <a:cubicBezTo>
                    <a:pt x="1727" y="0"/>
                    <a:pt x="1501" y="203"/>
                    <a:pt x="1501" y="477"/>
                  </a:cubicBezTo>
                  <a:lnTo>
                    <a:pt x="1501" y="715"/>
                  </a:lnTo>
                  <a:lnTo>
                    <a:pt x="1370" y="715"/>
                  </a:lnTo>
                  <a:cubicBezTo>
                    <a:pt x="1156" y="715"/>
                    <a:pt x="977" y="834"/>
                    <a:pt x="894" y="1012"/>
                  </a:cubicBezTo>
                  <a:lnTo>
                    <a:pt x="525" y="1012"/>
                  </a:lnTo>
                  <a:cubicBezTo>
                    <a:pt x="227" y="1012"/>
                    <a:pt x="1" y="1251"/>
                    <a:pt x="1" y="1536"/>
                  </a:cubicBezTo>
                  <a:lnTo>
                    <a:pt x="1" y="8990"/>
                  </a:lnTo>
                  <a:cubicBezTo>
                    <a:pt x="13" y="9109"/>
                    <a:pt x="84" y="9180"/>
                    <a:pt x="191" y="9180"/>
                  </a:cubicBezTo>
                  <a:cubicBezTo>
                    <a:pt x="299" y="9180"/>
                    <a:pt x="370" y="9109"/>
                    <a:pt x="370" y="9002"/>
                  </a:cubicBezTo>
                  <a:lnTo>
                    <a:pt x="370" y="1548"/>
                  </a:lnTo>
                  <a:cubicBezTo>
                    <a:pt x="370" y="1441"/>
                    <a:pt x="441" y="1370"/>
                    <a:pt x="549" y="1370"/>
                  </a:cubicBezTo>
                  <a:lnTo>
                    <a:pt x="858" y="1370"/>
                  </a:lnTo>
                  <a:lnTo>
                    <a:pt x="858" y="1965"/>
                  </a:lnTo>
                  <a:cubicBezTo>
                    <a:pt x="858" y="2144"/>
                    <a:pt x="1013" y="2310"/>
                    <a:pt x="1203" y="2310"/>
                  </a:cubicBezTo>
                  <a:lnTo>
                    <a:pt x="3228" y="2310"/>
                  </a:lnTo>
                  <a:cubicBezTo>
                    <a:pt x="3406" y="2310"/>
                    <a:pt x="3573" y="2155"/>
                    <a:pt x="3573" y="1965"/>
                  </a:cubicBezTo>
                  <a:lnTo>
                    <a:pt x="3573" y="1370"/>
                  </a:lnTo>
                  <a:lnTo>
                    <a:pt x="5775" y="1370"/>
                  </a:lnTo>
                  <a:cubicBezTo>
                    <a:pt x="5883" y="1370"/>
                    <a:pt x="5954" y="1298"/>
                    <a:pt x="5954" y="1191"/>
                  </a:cubicBezTo>
                  <a:cubicBezTo>
                    <a:pt x="5954" y="1084"/>
                    <a:pt x="5883" y="1012"/>
                    <a:pt x="5775" y="1012"/>
                  </a:cubicBezTo>
                  <a:lnTo>
                    <a:pt x="3513" y="1012"/>
                  </a:lnTo>
                  <a:cubicBezTo>
                    <a:pt x="3418" y="834"/>
                    <a:pt x="3239" y="715"/>
                    <a:pt x="3037" y="715"/>
                  </a:cubicBezTo>
                  <a:lnTo>
                    <a:pt x="2906" y="715"/>
                  </a:lnTo>
                  <a:lnTo>
                    <a:pt x="2906" y="477"/>
                  </a:lnTo>
                  <a:cubicBezTo>
                    <a:pt x="2906" y="227"/>
                    <a:pt x="2692" y="0"/>
                    <a:pt x="243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9687;p75">
              <a:extLst>
                <a:ext uri="{FF2B5EF4-FFF2-40B4-BE49-F238E27FC236}">
                  <a16:creationId xmlns:a16="http://schemas.microsoft.com/office/drawing/2014/main" id="{814FF4AB-BE95-96A3-8EBB-D80F10B42259}"/>
                </a:ext>
              </a:extLst>
            </p:cNvPr>
            <p:cNvSpPr/>
            <p:nvPr/>
          </p:nvSpPr>
          <p:spPr>
            <a:xfrm>
              <a:off x="1444060" y="3469488"/>
              <a:ext cx="100917" cy="11404"/>
            </a:xfrm>
            <a:custGeom>
              <a:avLst/>
              <a:gdLst/>
              <a:ahLst/>
              <a:cxnLst/>
              <a:rect l="l" t="t" r="r" b="b"/>
              <a:pathLst>
                <a:path w="3168" h="358" extrusionOk="0">
                  <a:moveTo>
                    <a:pt x="179" y="0"/>
                  </a:moveTo>
                  <a:cubicBezTo>
                    <a:pt x="72" y="0"/>
                    <a:pt x="1" y="72"/>
                    <a:pt x="1" y="179"/>
                  </a:cubicBezTo>
                  <a:cubicBezTo>
                    <a:pt x="1" y="286"/>
                    <a:pt x="72" y="358"/>
                    <a:pt x="179" y="358"/>
                  </a:cubicBezTo>
                  <a:lnTo>
                    <a:pt x="2989" y="358"/>
                  </a:lnTo>
                  <a:cubicBezTo>
                    <a:pt x="3096" y="358"/>
                    <a:pt x="3168" y="286"/>
                    <a:pt x="3168" y="179"/>
                  </a:cubicBezTo>
                  <a:cubicBezTo>
                    <a:pt x="3168" y="72"/>
                    <a:pt x="3084" y="0"/>
                    <a:pt x="298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9688;p75">
              <a:extLst>
                <a:ext uri="{FF2B5EF4-FFF2-40B4-BE49-F238E27FC236}">
                  <a16:creationId xmlns:a16="http://schemas.microsoft.com/office/drawing/2014/main" id="{3FB7F0CC-A811-ECF6-98B7-9ED45337ECA1}"/>
                </a:ext>
              </a:extLst>
            </p:cNvPr>
            <p:cNvSpPr/>
            <p:nvPr/>
          </p:nvSpPr>
          <p:spPr>
            <a:xfrm>
              <a:off x="1444060" y="3493762"/>
              <a:ext cx="100917" cy="11404"/>
            </a:xfrm>
            <a:custGeom>
              <a:avLst/>
              <a:gdLst/>
              <a:ahLst/>
              <a:cxnLst/>
              <a:rect l="l" t="t" r="r" b="b"/>
              <a:pathLst>
                <a:path w="3168" h="358" extrusionOk="0">
                  <a:moveTo>
                    <a:pt x="179" y="0"/>
                  </a:moveTo>
                  <a:cubicBezTo>
                    <a:pt x="72" y="0"/>
                    <a:pt x="1" y="72"/>
                    <a:pt x="1" y="179"/>
                  </a:cubicBezTo>
                  <a:cubicBezTo>
                    <a:pt x="1" y="286"/>
                    <a:pt x="72" y="358"/>
                    <a:pt x="179" y="358"/>
                  </a:cubicBezTo>
                  <a:lnTo>
                    <a:pt x="2989" y="358"/>
                  </a:lnTo>
                  <a:cubicBezTo>
                    <a:pt x="3096" y="358"/>
                    <a:pt x="3168" y="286"/>
                    <a:pt x="3168" y="179"/>
                  </a:cubicBezTo>
                  <a:cubicBezTo>
                    <a:pt x="3168" y="72"/>
                    <a:pt x="3084" y="0"/>
                    <a:pt x="298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9689;p75">
              <a:extLst>
                <a:ext uri="{FF2B5EF4-FFF2-40B4-BE49-F238E27FC236}">
                  <a16:creationId xmlns:a16="http://schemas.microsoft.com/office/drawing/2014/main" id="{6C9216CB-ECDA-266A-238B-97FCC8EB87E1}"/>
                </a:ext>
              </a:extLst>
            </p:cNvPr>
            <p:cNvSpPr/>
            <p:nvPr/>
          </p:nvSpPr>
          <p:spPr>
            <a:xfrm>
              <a:off x="1444060" y="3541927"/>
              <a:ext cx="100917" cy="11404"/>
            </a:xfrm>
            <a:custGeom>
              <a:avLst/>
              <a:gdLst/>
              <a:ahLst/>
              <a:cxnLst/>
              <a:rect l="l" t="t" r="r" b="b"/>
              <a:pathLst>
                <a:path w="3168" h="358" extrusionOk="0">
                  <a:moveTo>
                    <a:pt x="179" y="1"/>
                  </a:moveTo>
                  <a:cubicBezTo>
                    <a:pt x="72" y="1"/>
                    <a:pt x="1" y="84"/>
                    <a:pt x="1" y="179"/>
                  </a:cubicBezTo>
                  <a:cubicBezTo>
                    <a:pt x="1" y="286"/>
                    <a:pt x="72" y="358"/>
                    <a:pt x="179" y="358"/>
                  </a:cubicBezTo>
                  <a:lnTo>
                    <a:pt x="2989" y="358"/>
                  </a:lnTo>
                  <a:cubicBezTo>
                    <a:pt x="3096" y="358"/>
                    <a:pt x="3168" y="286"/>
                    <a:pt x="3168" y="179"/>
                  </a:cubicBezTo>
                  <a:cubicBezTo>
                    <a:pt x="3168" y="84"/>
                    <a:pt x="3084" y="1"/>
                    <a:pt x="29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9690;p75">
              <a:extLst>
                <a:ext uri="{FF2B5EF4-FFF2-40B4-BE49-F238E27FC236}">
                  <a16:creationId xmlns:a16="http://schemas.microsoft.com/office/drawing/2014/main" id="{C84322FD-B105-688D-EE6D-278B019BE821}"/>
                </a:ext>
              </a:extLst>
            </p:cNvPr>
            <p:cNvSpPr/>
            <p:nvPr/>
          </p:nvSpPr>
          <p:spPr>
            <a:xfrm>
              <a:off x="1444060" y="3565818"/>
              <a:ext cx="100917" cy="11404"/>
            </a:xfrm>
            <a:custGeom>
              <a:avLst/>
              <a:gdLst/>
              <a:ahLst/>
              <a:cxnLst/>
              <a:rect l="l" t="t" r="r" b="b"/>
              <a:pathLst>
                <a:path w="3168" h="358" extrusionOk="0">
                  <a:moveTo>
                    <a:pt x="179" y="1"/>
                  </a:moveTo>
                  <a:cubicBezTo>
                    <a:pt x="72" y="1"/>
                    <a:pt x="1" y="72"/>
                    <a:pt x="1" y="179"/>
                  </a:cubicBezTo>
                  <a:cubicBezTo>
                    <a:pt x="1" y="286"/>
                    <a:pt x="72" y="358"/>
                    <a:pt x="179" y="358"/>
                  </a:cubicBezTo>
                  <a:lnTo>
                    <a:pt x="2989" y="358"/>
                  </a:lnTo>
                  <a:cubicBezTo>
                    <a:pt x="3096" y="358"/>
                    <a:pt x="3168" y="286"/>
                    <a:pt x="3168" y="179"/>
                  </a:cubicBezTo>
                  <a:cubicBezTo>
                    <a:pt x="3168" y="72"/>
                    <a:pt x="3084" y="1"/>
                    <a:pt x="29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9691;p75">
              <a:extLst>
                <a:ext uri="{FF2B5EF4-FFF2-40B4-BE49-F238E27FC236}">
                  <a16:creationId xmlns:a16="http://schemas.microsoft.com/office/drawing/2014/main" id="{CC4F9ECD-BA9D-D1F2-3327-0FD32F6649A7}"/>
                </a:ext>
              </a:extLst>
            </p:cNvPr>
            <p:cNvSpPr/>
            <p:nvPr/>
          </p:nvSpPr>
          <p:spPr>
            <a:xfrm>
              <a:off x="1444060" y="3614747"/>
              <a:ext cx="100917" cy="11404"/>
            </a:xfrm>
            <a:custGeom>
              <a:avLst/>
              <a:gdLst/>
              <a:ahLst/>
              <a:cxnLst/>
              <a:rect l="l" t="t" r="r" b="b"/>
              <a:pathLst>
                <a:path w="3168" h="358" extrusionOk="0">
                  <a:moveTo>
                    <a:pt x="179" y="1"/>
                  </a:moveTo>
                  <a:cubicBezTo>
                    <a:pt x="72" y="1"/>
                    <a:pt x="1" y="72"/>
                    <a:pt x="1" y="179"/>
                  </a:cubicBezTo>
                  <a:cubicBezTo>
                    <a:pt x="1" y="274"/>
                    <a:pt x="72" y="358"/>
                    <a:pt x="179" y="358"/>
                  </a:cubicBezTo>
                  <a:lnTo>
                    <a:pt x="2989" y="358"/>
                  </a:lnTo>
                  <a:cubicBezTo>
                    <a:pt x="3096" y="358"/>
                    <a:pt x="3168" y="274"/>
                    <a:pt x="3168" y="179"/>
                  </a:cubicBezTo>
                  <a:cubicBezTo>
                    <a:pt x="3168" y="72"/>
                    <a:pt x="3084" y="1"/>
                    <a:pt x="29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9692;p75">
              <a:extLst>
                <a:ext uri="{FF2B5EF4-FFF2-40B4-BE49-F238E27FC236}">
                  <a16:creationId xmlns:a16="http://schemas.microsoft.com/office/drawing/2014/main" id="{DC35FA39-C65D-26C4-496D-8A20D19C1B1F}"/>
                </a:ext>
              </a:extLst>
            </p:cNvPr>
            <p:cNvSpPr/>
            <p:nvPr/>
          </p:nvSpPr>
          <p:spPr>
            <a:xfrm>
              <a:off x="1444060" y="3638256"/>
              <a:ext cx="100917" cy="11404"/>
            </a:xfrm>
            <a:custGeom>
              <a:avLst/>
              <a:gdLst/>
              <a:ahLst/>
              <a:cxnLst/>
              <a:rect l="l" t="t" r="r" b="b"/>
              <a:pathLst>
                <a:path w="3168" h="358" extrusionOk="0">
                  <a:moveTo>
                    <a:pt x="179" y="1"/>
                  </a:moveTo>
                  <a:cubicBezTo>
                    <a:pt x="72" y="1"/>
                    <a:pt x="1" y="72"/>
                    <a:pt x="1" y="179"/>
                  </a:cubicBezTo>
                  <a:cubicBezTo>
                    <a:pt x="1" y="287"/>
                    <a:pt x="72" y="358"/>
                    <a:pt x="179" y="358"/>
                  </a:cubicBezTo>
                  <a:lnTo>
                    <a:pt x="2989" y="358"/>
                  </a:lnTo>
                  <a:cubicBezTo>
                    <a:pt x="3096" y="358"/>
                    <a:pt x="3168" y="287"/>
                    <a:pt x="3168" y="179"/>
                  </a:cubicBezTo>
                  <a:cubicBezTo>
                    <a:pt x="3168" y="72"/>
                    <a:pt x="3084" y="1"/>
                    <a:pt x="29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9693;p75">
              <a:extLst>
                <a:ext uri="{FF2B5EF4-FFF2-40B4-BE49-F238E27FC236}">
                  <a16:creationId xmlns:a16="http://schemas.microsoft.com/office/drawing/2014/main" id="{AC3BDDE2-541D-2860-02E3-C8518B54A0E5}"/>
                </a:ext>
              </a:extLst>
            </p:cNvPr>
            <p:cNvSpPr/>
            <p:nvPr/>
          </p:nvSpPr>
          <p:spPr>
            <a:xfrm>
              <a:off x="1371622" y="3459454"/>
              <a:ext cx="70208" cy="57084"/>
            </a:xfrm>
            <a:custGeom>
              <a:avLst/>
              <a:gdLst/>
              <a:ahLst/>
              <a:cxnLst/>
              <a:rect l="l" t="t" r="r" b="b"/>
              <a:pathLst>
                <a:path w="2204" h="1792" extrusionOk="0">
                  <a:moveTo>
                    <a:pt x="1417" y="387"/>
                  </a:moveTo>
                  <a:lnTo>
                    <a:pt x="1417" y="470"/>
                  </a:lnTo>
                  <a:lnTo>
                    <a:pt x="1072" y="768"/>
                  </a:lnTo>
                  <a:lnTo>
                    <a:pt x="905" y="589"/>
                  </a:lnTo>
                  <a:cubicBezTo>
                    <a:pt x="873" y="544"/>
                    <a:pt x="823" y="523"/>
                    <a:pt x="773" y="523"/>
                  </a:cubicBezTo>
                  <a:cubicBezTo>
                    <a:pt x="731" y="523"/>
                    <a:pt x="688" y="538"/>
                    <a:pt x="655" y="566"/>
                  </a:cubicBezTo>
                  <a:cubicBezTo>
                    <a:pt x="584" y="625"/>
                    <a:pt x="584" y="744"/>
                    <a:pt x="632" y="827"/>
                  </a:cubicBezTo>
                  <a:lnTo>
                    <a:pt x="917" y="1125"/>
                  </a:lnTo>
                  <a:cubicBezTo>
                    <a:pt x="953" y="1161"/>
                    <a:pt x="989" y="1185"/>
                    <a:pt x="1048" y="1185"/>
                  </a:cubicBezTo>
                  <a:cubicBezTo>
                    <a:pt x="1096" y="1185"/>
                    <a:pt x="1132" y="1161"/>
                    <a:pt x="1167" y="1137"/>
                  </a:cubicBezTo>
                  <a:lnTo>
                    <a:pt x="1429" y="923"/>
                  </a:lnTo>
                  <a:lnTo>
                    <a:pt x="1417" y="1447"/>
                  </a:lnTo>
                  <a:lnTo>
                    <a:pt x="358" y="1447"/>
                  </a:lnTo>
                  <a:lnTo>
                    <a:pt x="358" y="387"/>
                  </a:lnTo>
                  <a:close/>
                  <a:moveTo>
                    <a:pt x="2007" y="1"/>
                  </a:moveTo>
                  <a:cubicBezTo>
                    <a:pt x="1966" y="1"/>
                    <a:pt x="1925" y="17"/>
                    <a:pt x="1894" y="54"/>
                  </a:cubicBezTo>
                  <a:lnTo>
                    <a:pt x="1727" y="185"/>
                  </a:lnTo>
                  <a:cubicBezTo>
                    <a:pt x="1679" y="89"/>
                    <a:pt x="1596" y="30"/>
                    <a:pt x="1489" y="30"/>
                  </a:cubicBezTo>
                  <a:lnTo>
                    <a:pt x="263" y="30"/>
                  </a:lnTo>
                  <a:cubicBezTo>
                    <a:pt x="120" y="30"/>
                    <a:pt x="1" y="149"/>
                    <a:pt x="1" y="304"/>
                  </a:cubicBezTo>
                  <a:lnTo>
                    <a:pt x="1" y="1518"/>
                  </a:lnTo>
                  <a:cubicBezTo>
                    <a:pt x="1" y="1673"/>
                    <a:pt x="120" y="1792"/>
                    <a:pt x="263" y="1792"/>
                  </a:cubicBezTo>
                  <a:lnTo>
                    <a:pt x="1489" y="1792"/>
                  </a:lnTo>
                  <a:cubicBezTo>
                    <a:pt x="1632" y="1792"/>
                    <a:pt x="1751" y="1673"/>
                    <a:pt x="1751" y="1518"/>
                  </a:cubicBezTo>
                  <a:lnTo>
                    <a:pt x="1751" y="613"/>
                  </a:lnTo>
                  <a:lnTo>
                    <a:pt x="2108" y="304"/>
                  </a:lnTo>
                  <a:cubicBezTo>
                    <a:pt x="2203" y="256"/>
                    <a:pt x="2203" y="137"/>
                    <a:pt x="2144" y="65"/>
                  </a:cubicBezTo>
                  <a:cubicBezTo>
                    <a:pt x="2111" y="26"/>
                    <a:pt x="2059" y="1"/>
                    <a:pt x="200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9694;p75">
              <a:extLst>
                <a:ext uri="{FF2B5EF4-FFF2-40B4-BE49-F238E27FC236}">
                  <a16:creationId xmlns:a16="http://schemas.microsoft.com/office/drawing/2014/main" id="{233AEE26-3EAE-4197-6F0F-186C1BDDCD46}"/>
                </a:ext>
              </a:extLst>
            </p:cNvPr>
            <p:cNvSpPr/>
            <p:nvPr/>
          </p:nvSpPr>
          <p:spPr>
            <a:xfrm>
              <a:off x="1371622" y="3532434"/>
              <a:ext cx="70208" cy="56543"/>
            </a:xfrm>
            <a:custGeom>
              <a:avLst/>
              <a:gdLst/>
              <a:ahLst/>
              <a:cxnLst/>
              <a:rect l="l" t="t" r="r" b="b"/>
              <a:pathLst>
                <a:path w="2204" h="1775" extrusionOk="0">
                  <a:moveTo>
                    <a:pt x="1417" y="382"/>
                  </a:moveTo>
                  <a:lnTo>
                    <a:pt x="1417" y="465"/>
                  </a:lnTo>
                  <a:lnTo>
                    <a:pt x="1072" y="763"/>
                  </a:lnTo>
                  <a:lnTo>
                    <a:pt x="905" y="584"/>
                  </a:lnTo>
                  <a:cubicBezTo>
                    <a:pt x="874" y="547"/>
                    <a:pt x="827" y="529"/>
                    <a:pt x="779" y="529"/>
                  </a:cubicBezTo>
                  <a:cubicBezTo>
                    <a:pt x="734" y="529"/>
                    <a:pt x="690" y="544"/>
                    <a:pt x="655" y="572"/>
                  </a:cubicBezTo>
                  <a:cubicBezTo>
                    <a:pt x="584" y="632"/>
                    <a:pt x="584" y="751"/>
                    <a:pt x="632" y="822"/>
                  </a:cubicBezTo>
                  <a:lnTo>
                    <a:pt x="917" y="1120"/>
                  </a:lnTo>
                  <a:cubicBezTo>
                    <a:pt x="953" y="1168"/>
                    <a:pt x="989" y="1180"/>
                    <a:pt x="1048" y="1180"/>
                  </a:cubicBezTo>
                  <a:cubicBezTo>
                    <a:pt x="1096" y="1180"/>
                    <a:pt x="1132" y="1168"/>
                    <a:pt x="1167" y="1132"/>
                  </a:cubicBezTo>
                  <a:lnTo>
                    <a:pt x="1429" y="930"/>
                  </a:lnTo>
                  <a:lnTo>
                    <a:pt x="1417" y="1430"/>
                  </a:lnTo>
                  <a:lnTo>
                    <a:pt x="358" y="1430"/>
                  </a:lnTo>
                  <a:lnTo>
                    <a:pt x="358" y="382"/>
                  </a:lnTo>
                  <a:close/>
                  <a:moveTo>
                    <a:pt x="2012" y="1"/>
                  </a:moveTo>
                  <a:cubicBezTo>
                    <a:pt x="1969" y="1"/>
                    <a:pt x="1926" y="16"/>
                    <a:pt x="1894" y="49"/>
                  </a:cubicBezTo>
                  <a:lnTo>
                    <a:pt x="1727" y="180"/>
                  </a:lnTo>
                  <a:cubicBezTo>
                    <a:pt x="1679" y="96"/>
                    <a:pt x="1596" y="13"/>
                    <a:pt x="1489" y="13"/>
                  </a:cubicBezTo>
                  <a:lnTo>
                    <a:pt x="263" y="13"/>
                  </a:lnTo>
                  <a:cubicBezTo>
                    <a:pt x="120" y="13"/>
                    <a:pt x="1" y="132"/>
                    <a:pt x="1" y="287"/>
                  </a:cubicBezTo>
                  <a:lnTo>
                    <a:pt x="1" y="1501"/>
                  </a:lnTo>
                  <a:cubicBezTo>
                    <a:pt x="1" y="1656"/>
                    <a:pt x="120" y="1775"/>
                    <a:pt x="263" y="1775"/>
                  </a:cubicBezTo>
                  <a:lnTo>
                    <a:pt x="1489" y="1775"/>
                  </a:lnTo>
                  <a:cubicBezTo>
                    <a:pt x="1632" y="1775"/>
                    <a:pt x="1751" y="1656"/>
                    <a:pt x="1751" y="1501"/>
                  </a:cubicBezTo>
                  <a:lnTo>
                    <a:pt x="1751" y="608"/>
                  </a:lnTo>
                  <a:lnTo>
                    <a:pt x="2108" y="299"/>
                  </a:lnTo>
                  <a:cubicBezTo>
                    <a:pt x="2203" y="239"/>
                    <a:pt x="2203" y="144"/>
                    <a:pt x="2144" y="60"/>
                  </a:cubicBezTo>
                  <a:cubicBezTo>
                    <a:pt x="2111" y="22"/>
                    <a:pt x="2062" y="1"/>
                    <a:pt x="201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9695;p75">
              <a:extLst>
                <a:ext uri="{FF2B5EF4-FFF2-40B4-BE49-F238E27FC236}">
                  <a16:creationId xmlns:a16="http://schemas.microsoft.com/office/drawing/2014/main" id="{17522786-63FF-BA73-587D-700EC0B0E528}"/>
                </a:ext>
              </a:extLst>
            </p:cNvPr>
            <p:cNvSpPr/>
            <p:nvPr/>
          </p:nvSpPr>
          <p:spPr>
            <a:xfrm>
              <a:off x="1371622" y="3605254"/>
              <a:ext cx="70208" cy="55810"/>
            </a:xfrm>
            <a:custGeom>
              <a:avLst/>
              <a:gdLst/>
              <a:ahLst/>
              <a:cxnLst/>
              <a:rect l="l" t="t" r="r" b="b"/>
              <a:pathLst>
                <a:path w="2204" h="1752" extrusionOk="0">
                  <a:moveTo>
                    <a:pt x="1417" y="358"/>
                  </a:moveTo>
                  <a:lnTo>
                    <a:pt x="1417" y="489"/>
                  </a:lnTo>
                  <a:lnTo>
                    <a:pt x="1072" y="787"/>
                  </a:lnTo>
                  <a:lnTo>
                    <a:pt x="905" y="608"/>
                  </a:lnTo>
                  <a:cubicBezTo>
                    <a:pt x="874" y="571"/>
                    <a:pt x="827" y="553"/>
                    <a:pt x="779" y="553"/>
                  </a:cubicBezTo>
                  <a:cubicBezTo>
                    <a:pt x="734" y="553"/>
                    <a:pt x="690" y="568"/>
                    <a:pt x="655" y="596"/>
                  </a:cubicBezTo>
                  <a:cubicBezTo>
                    <a:pt x="584" y="644"/>
                    <a:pt x="584" y="775"/>
                    <a:pt x="632" y="846"/>
                  </a:cubicBezTo>
                  <a:lnTo>
                    <a:pt x="917" y="1144"/>
                  </a:lnTo>
                  <a:cubicBezTo>
                    <a:pt x="953" y="1192"/>
                    <a:pt x="989" y="1203"/>
                    <a:pt x="1048" y="1203"/>
                  </a:cubicBezTo>
                  <a:cubicBezTo>
                    <a:pt x="1096" y="1203"/>
                    <a:pt x="1132" y="1192"/>
                    <a:pt x="1167" y="1156"/>
                  </a:cubicBezTo>
                  <a:lnTo>
                    <a:pt x="1429" y="953"/>
                  </a:lnTo>
                  <a:lnTo>
                    <a:pt x="1417" y="1406"/>
                  </a:lnTo>
                  <a:lnTo>
                    <a:pt x="358" y="1406"/>
                  </a:lnTo>
                  <a:lnTo>
                    <a:pt x="358" y="358"/>
                  </a:lnTo>
                  <a:close/>
                  <a:moveTo>
                    <a:pt x="263" y="1"/>
                  </a:moveTo>
                  <a:cubicBezTo>
                    <a:pt x="120" y="1"/>
                    <a:pt x="1" y="120"/>
                    <a:pt x="1" y="263"/>
                  </a:cubicBezTo>
                  <a:lnTo>
                    <a:pt x="1" y="1489"/>
                  </a:lnTo>
                  <a:cubicBezTo>
                    <a:pt x="1" y="1632"/>
                    <a:pt x="120" y="1751"/>
                    <a:pt x="263" y="1751"/>
                  </a:cubicBezTo>
                  <a:lnTo>
                    <a:pt x="1489" y="1751"/>
                  </a:lnTo>
                  <a:cubicBezTo>
                    <a:pt x="1632" y="1751"/>
                    <a:pt x="1751" y="1632"/>
                    <a:pt x="1751" y="1489"/>
                  </a:cubicBezTo>
                  <a:lnTo>
                    <a:pt x="1751" y="632"/>
                  </a:lnTo>
                  <a:lnTo>
                    <a:pt x="2108" y="322"/>
                  </a:lnTo>
                  <a:cubicBezTo>
                    <a:pt x="2191" y="263"/>
                    <a:pt x="2203" y="144"/>
                    <a:pt x="2132" y="72"/>
                  </a:cubicBezTo>
                  <a:cubicBezTo>
                    <a:pt x="2107" y="47"/>
                    <a:pt x="2062" y="32"/>
                    <a:pt x="2014" y="32"/>
                  </a:cubicBezTo>
                  <a:cubicBezTo>
                    <a:pt x="1972" y="32"/>
                    <a:pt x="1927" y="44"/>
                    <a:pt x="1894" y="72"/>
                  </a:cubicBezTo>
                  <a:lnTo>
                    <a:pt x="1739" y="191"/>
                  </a:lnTo>
                  <a:cubicBezTo>
                    <a:pt x="1715" y="84"/>
                    <a:pt x="1608" y="1"/>
                    <a:pt x="14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89" name="Рисунок 88">
            <a:extLst>
              <a:ext uri="{FF2B5EF4-FFF2-40B4-BE49-F238E27FC236}">
                <a16:creationId xmlns:a16="http://schemas.microsoft.com/office/drawing/2014/main" id="{6B0B828C-43EA-BEF7-880B-CA8BBDA086A6}"/>
              </a:ext>
            </a:extLst>
          </p:cNvPr>
          <p:cNvPicPr>
            <a:picLocks noChangeAspect="1"/>
          </p:cNvPicPr>
          <p:nvPr/>
        </p:nvPicPr>
        <p:blipFill>
          <a:blip r:embed="rId11"/>
          <a:stretch>
            <a:fillRect/>
          </a:stretch>
        </p:blipFill>
        <p:spPr>
          <a:xfrm>
            <a:off x="1906065" y="930861"/>
            <a:ext cx="1392854" cy="1379837"/>
          </a:xfrm>
          <a:prstGeom prst="rect">
            <a:avLst/>
          </a:prstGeom>
        </p:spPr>
      </p:pic>
      <p:pic>
        <p:nvPicPr>
          <p:cNvPr id="3" name="Рисунок 2">
            <a:extLst>
              <a:ext uri="{FF2B5EF4-FFF2-40B4-BE49-F238E27FC236}">
                <a16:creationId xmlns:a16="http://schemas.microsoft.com/office/drawing/2014/main" id="{F6A8F268-7C06-9B65-B431-6B93FAEF92A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23621" y="55202"/>
            <a:ext cx="1591443" cy="734115"/>
          </a:xfrm>
          <a:prstGeom prst="rect">
            <a:avLst/>
          </a:prstGeom>
        </p:spPr>
      </p:pic>
    </p:spTree>
    <p:extLst>
      <p:ext uri="{BB962C8B-B14F-4D97-AF65-F5344CB8AC3E}">
        <p14:creationId xmlns:p14="http://schemas.microsoft.com/office/powerpoint/2010/main" val="3784635213"/>
      </p:ext>
    </p:extLst>
  </p:cSld>
  <p:clrMapOvr>
    <a:masterClrMapping/>
  </p:clrMapOvr>
  <mc:AlternateContent xmlns:mc="http://schemas.openxmlformats.org/markup-compatibility/2006" xmlns:p14="http://schemas.microsoft.com/office/powerpoint/2010/main">
    <mc:Choice Requires="p14">
      <p:transition spd="slow" p14:dur="7400" advTm="10000"/>
    </mc:Choice>
    <mc:Fallback xmlns="">
      <p:transition spd="slow"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6">
            <a:extLst>
              <a:ext uri="{FF2B5EF4-FFF2-40B4-BE49-F238E27FC236}">
                <a16:creationId xmlns:a16="http://schemas.microsoft.com/office/drawing/2014/main" id="{0E8AC398-2D66-4727-B035-364F29D70219}"/>
              </a:ext>
            </a:extLst>
          </p:cNvPr>
          <p:cNvSpPr/>
          <p:nvPr/>
        </p:nvSpPr>
        <p:spPr>
          <a:xfrm>
            <a:off x="4145594" y="6094288"/>
            <a:ext cx="3609553" cy="311563"/>
          </a:xfrm>
          <a:prstGeom prst="ellipse">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13">
            <a:extLst>
              <a:ext uri="{FF2B5EF4-FFF2-40B4-BE49-F238E27FC236}">
                <a16:creationId xmlns:a16="http://schemas.microsoft.com/office/drawing/2014/main" id="{E18242A4-31C7-4940-B567-792D8F5F9D58}"/>
              </a:ext>
            </a:extLst>
          </p:cNvPr>
          <p:cNvSpPr>
            <a:spLocks/>
          </p:cNvSpPr>
          <p:nvPr/>
        </p:nvSpPr>
        <p:spPr bwMode="auto">
          <a:xfrm>
            <a:off x="4066319" y="2702158"/>
            <a:ext cx="1810433" cy="1993174"/>
          </a:xfrm>
          <a:custGeom>
            <a:avLst/>
            <a:gdLst>
              <a:gd name="T0" fmla="*/ 81 w 276"/>
              <a:gd name="T1" fmla="*/ 219 h 274"/>
              <a:gd name="T2" fmla="*/ 71 w 276"/>
              <a:gd name="T3" fmla="*/ 239 h 274"/>
              <a:gd name="T4" fmla="*/ 54 w 276"/>
              <a:gd name="T5" fmla="*/ 260 h 274"/>
              <a:gd name="T6" fmla="*/ 17 w 276"/>
              <a:gd name="T7" fmla="*/ 250 h 274"/>
              <a:gd name="T8" fmla="*/ 28 w 276"/>
              <a:gd name="T9" fmla="*/ 215 h 274"/>
              <a:gd name="T10" fmla="*/ 53 w 276"/>
              <a:gd name="T11" fmla="*/ 201 h 274"/>
              <a:gd name="T12" fmla="*/ 60 w 276"/>
              <a:gd name="T13" fmla="*/ 197 h 274"/>
              <a:gd name="T14" fmla="*/ 0 w 276"/>
              <a:gd name="T15" fmla="*/ 137 h 274"/>
              <a:gd name="T16" fmla="*/ 48 w 276"/>
              <a:gd name="T17" fmla="*/ 91 h 274"/>
              <a:gd name="T18" fmla="*/ 56 w 276"/>
              <a:gd name="T19" fmla="*/ 106 h 274"/>
              <a:gd name="T20" fmla="*/ 107 w 276"/>
              <a:gd name="T21" fmla="*/ 126 h 274"/>
              <a:gd name="T22" fmla="*/ 129 w 276"/>
              <a:gd name="T23" fmla="*/ 91 h 274"/>
              <a:gd name="T24" fmla="*/ 99 w 276"/>
              <a:gd name="T25" fmla="*/ 51 h 274"/>
              <a:gd name="T26" fmla="*/ 97 w 276"/>
              <a:gd name="T27" fmla="*/ 50 h 274"/>
              <a:gd name="T28" fmla="*/ 92 w 276"/>
              <a:gd name="T29" fmla="*/ 47 h 274"/>
              <a:gd name="T30" fmla="*/ 139 w 276"/>
              <a:gd name="T31" fmla="*/ 0 h 274"/>
              <a:gd name="T32" fmla="*/ 196 w 276"/>
              <a:gd name="T33" fmla="*/ 58 h 274"/>
              <a:gd name="T34" fmla="*/ 212 w 276"/>
              <a:gd name="T35" fmla="*/ 28 h 274"/>
              <a:gd name="T36" fmla="*/ 248 w 276"/>
              <a:gd name="T37" fmla="*/ 15 h 274"/>
              <a:gd name="T38" fmla="*/ 262 w 276"/>
              <a:gd name="T39" fmla="*/ 45 h 274"/>
              <a:gd name="T40" fmla="*/ 240 w 276"/>
              <a:gd name="T41" fmla="*/ 68 h 274"/>
              <a:gd name="T42" fmla="*/ 221 w 276"/>
              <a:gd name="T43" fmla="*/ 78 h 274"/>
              <a:gd name="T44" fmla="*/ 218 w 276"/>
              <a:gd name="T45" fmla="*/ 80 h 274"/>
              <a:gd name="T46" fmla="*/ 239 w 276"/>
              <a:gd name="T47" fmla="*/ 100 h 274"/>
              <a:gd name="T48" fmla="*/ 273 w 276"/>
              <a:gd name="T49" fmla="*/ 135 h 274"/>
              <a:gd name="T50" fmla="*/ 273 w 276"/>
              <a:gd name="T51" fmla="*/ 140 h 274"/>
              <a:gd name="T52" fmla="*/ 221 w 276"/>
              <a:gd name="T53" fmla="*/ 192 h 274"/>
              <a:gd name="T54" fmla="*/ 218 w 276"/>
              <a:gd name="T55" fmla="*/ 196 h 274"/>
              <a:gd name="T56" fmla="*/ 238 w 276"/>
              <a:gd name="T57" fmla="*/ 206 h 274"/>
              <a:gd name="T58" fmla="*/ 259 w 276"/>
              <a:gd name="T59" fmla="*/ 229 h 274"/>
              <a:gd name="T60" fmla="*/ 251 w 276"/>
              <a:gd name="T61" fmla="*/ 256 h 274"/>
              <a:gd name="T62" fmla="*/ 221 w 276"/>
              <a:gd name="T63" fmla="*/ 257 h 274"/>
              <a:gd name="T64" fmla="*/ 203 w 276"/>
              <a:gd name="T65" fmla="*/ 234 h 274"/>
              <a:gd name="T66" fmla="*/ 195 w 276"/>
              <a:gd name="T67" fmla="*/ 218 h 274"/>
              <a:gd name="T68" fmla="*/ 171 w 276"/>
              <a:gd name="T69" fmla="*/ 242 h 274"/>
              <a:gd name="T70" fmla="*/ 142 w 276"/>
              <a:gd name="T71" fmla="*/ 271 h 274"/>
              <a:gd name="T72" fmla="*/ 134 w 276"/>
              <a:gd name="T73" fmla="*/ 271 h 274"/>
              <a:gd name="T74" fmla="*/ 85 w 276"/>
              <a:gd name="T75" fmla="*/ 221 h 274"/>
              <a:gd name="T76" fmla="*/ 81 w 276"/>
              <a:gd name="T77" fmla="*/ 21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6" h="274">
                <a:moveTo>
                  <a:pt x="81" y="219"/>
                </a:moveTo>
                <a:cubicBezTo>
                  <a:pt x="78" y="226"/>
                  <a:pt x="74" y="232"/>
                  <a:pt x="71" y="239"/>
                </a:cubicBezTo>
                <a:cubicBezTo>
                  <a:pt x="67" y="247"/>
                  <a:pt x="62" y="255"/>
                  <a:pt x="54" y="260"/>
                </a:cubicBezTo>
                <a:cubicBezTo>
                  <a:pt x="40" y="268"/>
                  <a:pt x="24" y="263"/>
                  <a:pt x="17" y="250"/>
                </a:cubicBezTo>
                <a:cubicBezTo>
                  <a:pt x="12" y="239"/>
                  <a:pt x="16" y="222"/>
                  <a:pt x="28" y="215"/>
                </a:cubicBezTo>
                <a:cubicBezTo>
                  <a:pt x="36" y="210"/>
                  <a:pt x="45" y="205"/>
                  <a:pt x="53" y="201"/>
                </a:cubicBezTo>
                <a:cubicBezTo>
                  <a:pt x="55" y="200"/>
                  <a:pt x="57" y="199"/>
                  <a:pt x="60" y="197"/>
                </a:cubicBezTo>
                <a:cubicBezTo>
                  <a:pt x="40" y="177"/>
                  <a:pt x="21" y="157"/>
                  <a:pt x="0" y="137"/>
                </a:cubicBezTo>
                <a:cubicBezTo>
                  <a:pt x="16" y="122"/>
                  <a:pt x="32" y="107"/>
                  <a:pt x="48" y="91"/>
                </a:cubicBezTo>
                <a:cubicBezTo>
                  <a:pt x="51" y="96"/>
                  <a:pt x="53" y="101"/>
                  <a:pt x="56" y="106"/>
                </a:cubicBezTo>
                <a:cubicBezTo>
                  <a:pt x="65" y="123"/>
                  <a:pt x="88" y="134"/>
                  <a:pt x="107" y="126"/>
                </a:cubicBezTo>
                <a:cubicBezTo>
                  <a:pt x="120" y="121"/>
                  <a:pt x="130" y="106"/>
                  <a:pt x="129" y="91"/>
                </a:cubicBezTo>
                <a:cubicBezTo>
                  <a:pt x="128" y="71"/>
                  <a:pt x="116" y="59"/>
                  <a:pt x="99" y="51"/>
                </a:cubicBezTo>
                <a:cubicBezTo>
                  <a:pt x="99" y="51"/>
                  <a:pt x="98" y="51"/>
                  <a:pt x="97" y="50"/>
                </a:cubicBezTo>
                <a:cubicBezTo>
                  <a:pt x="96" y="49"/>
                  <a:pt x="94" y="48"/>
                  <a:pt x="92" y="47"/>
                </a:cubicBezTo>
                <a:cubicBezTo>
                  <a:pt x="107" y="32"/>
                  <a:pt x="123" y="16"/>
                  <a:pt x="139" y="0"/>
                </a:cubicBezTo>
                <a:cubicBezTo>
                  <a:pt x="158" y="19"/>
                  <a:pt x="177" y="38"/>
                  <a:pt x="196" y="58"/>
                </a:cubicBezTo>
                <a:cubicBezTo>
                  <a:pt x="202" y="47"/>
                  <a:pt x="207" y="38"/>
                  <a:pt x="212" y="28"/>
                </a:cubicBezTo>
                <a:cubicBezTo>
                  <a:pt x="219" y="16"/>
                  <a:pt x="236" y="10"/>
                  <a:pt x="248" y="15"/>
                </a:cubicBezTo>
                <a:cubicBezTo>
                  <a:pt x="259" y="20"/>
                  <a:pt x="265" y="32"/>
                  <a:pt x="262" y="45"/>
                </a:cubicBezTo>
                <a:cubicBezTo>
                  <a:pt x="259" y="57"/>
                  <a:pt x="250" y="63"/>
                  <a:pt x="240" y="68"/>
                </a:cubicBezTo>
                <a:cubicBezTo>
                  <a:pt x="233" y="71"/>
                  <a:pt x="227" y="75"/>
                  <a:pt x="221" y="78"/>
                </a:cubicBezTo>
                <a:cubicBezTo>
                  <a:pt x="220" y="78"/>
                  <a:pt x="220" y="79"/>
                  <a:pt x="218" y="80"/>
                </a:cubicBezTo>
                <a:cubicBezTo>
                  <a:pt x="225" y="87"/>
                  <a:pt x="232" y="94"/>
                  <a:pt x="239" y="100"/>
                </a:cubicBezTo>
                <a:cubicBezTo>
                  <a:pt x="250" y="112"/>
                  <a:pt x="262" y="123"/>
                  <a:pt x="273" y="135"/>
                </a:cubicBezTo>
                <a:cubicBezTo>
                  <a:pt x="276" y="137"/>
                  <a:pt x="275" y="138"/>
                  <a:pt x="273" y="140"/>
                </a:cubicBezTo>
                <a:cubicBezTo>
                  <a:pt x="256" y="157"/>
                  <a:pt x="238" y="175"/>
                  <a:pt x="221" y="192"/>
                </a:cubicBezTo>
                <a:cubicBezTo>
                  <a:pt x="220" y="193"/>
                  <a:pt x="219" y="194"/>
                  <a:pt x="218" y="196"/>
                </a:cubicBezTo>
                <a:cubicBezTo>
                  <a:pt x="225" y="199"/>
                  <a:pt x="231" y="203"/>
                  <a:pt x="238" y="206"/>
                </a:cubicBezTo>
                <a:cubicBezTo>
                  <a:pt x="248" y="211"/>
                  <a:pt x="256" y="217"/>
                  <a:pt x="259" y="229"/>
                </a:cubicBezTo>
                <a:cubicBezTo>
                  <a:pt x="262" y="239"/>
                  <a:pt x="258" y="250"/>
                  <a:pt x="251" y="256"/>
                </a:cubicBezTo>
                <a:cubicBezTo>
                  <a:pt x="242" y="262"/>
                  <a:pt x="231" y="262"/>
                  <a:pt x="221" y="257"/>
                </a:cubicBezTo>
                <a:cubicBezTo>
                  <a:pt x="212" y="252"/>
                  <a:pt x="208" y="243"/>
                  <a:pt x="203" y="234"/>
                </a:cubicBezTo>
                <a:cubicBezTo>
                  <a:pt x="201" y="229"/>
                  <a:pt x="198" y="224"/>
                  <a:pt x="195" y="218"/>
                </a:cubicBezTo>
                <a:cubicBezTo>
                  <a:pt x="186" y="226"/>
                  <a:pt x="179" y="234"/>
                  <a:pt x="171" y="242"/>
                </a:cubicBezTo>
                <a:cubicBezTo>
                  <a:pt x="162" y="252"/>
                  <a:pt x="152" y="261"/>
                  <a:pt x="142" y="271"/>
                </a:cubicBezTo>
                <a:cubicBezTo>
                  <a:pt x="139" y="274"/>
                  <a:pt x="137" y="274"/>
                  <a:pt x="134" y="271"/>
                </a:cubicBezTo>
                <a:cubicBezTo>
                  <a:pt x="118" y="254"/>
                  <a:pt x="101" y="238"/>
                  <a:pt x="85" y="221"/>
                </a:cubicBezTo>
                <a:cubicBezTo>
                  <a:pt x="84" y="220"/>
                  <a:pt x="83" y="220"/>
                  <a:pt x="81" y="219"/>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14">
            <a:extLst>
              <a:ext uri="{FF2B5EF4-FFF2-40B4-BE49-F238E27FC236}">
                <a16:creationId xmlns:a16="http://schemas.microsoft.com/office/drawing/2014/main" id="{06B5C950-D0A6-4C97-9D62-157104BA17E6}"/>
              </a:ext>
            </a:extLst>
          </p:cNvPr>
          <p:cNvSpPr>
            <a:spLocks/>
          </p:cNvSpPr>
          <p:nvPr/>
        </p:nvSpPr>
        <p:spPr bwMode="auto">
          <a:xfrm>
            <a:off x="6029025" y="2703575"/>
            <a:ext cx="1810433" cy="1944281"/>
          </a:xfrm>
          <a:custGeom>
            <a:avLst/>
            <a:gdLst>
              <a:gd name="T0" fmla="*/ 79 w 275"/>
              <a:gd name="T1" fmla="*/ 58 h 275"/>
              <a:gd name="T2" fmla="*/ 137 w 275"/>
              <a:gd name="T3" fmla="*/ 0 h 275"/>
              <a:gd name="T4" fmla="*/ 182 w 275"/>
              <a:gd name="T5" fmla="*/ 46 h 275"/>
              <a:gd name="T6" fmla="*/ 167 w 275"/>
              <a:gd name="T7" fmla="*/ 54 h 275"/>
              <a:gd name="T8" fmla="*/ 145 w 275"/>
              <a:gd name="T9" fmla="*/ 99 h 275"/>
              <a:gd name="T10" fmla="*/ 202 w 275"/>
              <a:gd name="T11" fmla="*/ 121 h 275"/>
              <a:gd name="T12" fmla="*/ 222 w 275"/>
              <a:gd name="T13" fmla="*/ 97 h 275"/>
              <a:gd name="T14" fmla="*/ 226 w 275"/>
              <a:gd name="T15" fmla="*/ 89 h 275"/>
              <a:gd name="T16" fmla="*/ 248 w 275"/>
              <a:gd name="T17" fmla="*/ 109 h 275"/>
              <a:gd name="T18" fmla="*/ 272 w 275"/>
              <a:gd name="T19" fmla="*/ 134 h 275"/>
              <a:gd name="T20" fmla="*/ 272 w 275"/>
              <a:gd name="T21" fmla="*/ 140 h 275"/>
              <a:gd name="T22" fmla="*/ 218 w 275"/>
              <a:gd name="T23" fmla="*/ 194 h 275"/>
              <a:gd name="T24" fmla="*/ 220 w 275"/>
              <a:gd name="T25" fmla="*/ 200 h 275"/>
              <a:gd name="T26" fmla="*/ 242 w 275"/>
              <a:gd name="T27" fmla="*/ 212 h 275"/>
              <a:gd name="T28" fmla="*/ 254 w 275"/>
              <a:gd name="T29" fmla="*/ 253 h 275"/>
              <a:gd name="T30" fmla="*/ 230 w 275"/>
              <a:gd name="T31" fmla="*/ 263 h 275"/>
              <a:gd name="T32" fmla="*/ 202 w 275"/>
              <a:gd name="T33" fmla="*/ 238 h 275"/>
              <a:gd name="T34" fmla="*/ 193 w 275"/>
              <a:gd name="T35" fmla="*/ 220 h 275"/>
              <a:gd name="T36" fmla="*/ 179 w 275"/>
              <a:gd name="T37" fmla="*/ 233 h 275"/>
              <a:gd name="T38" fmla="*/ 141 w 275"/>
              <a:gd name="T39" fmla="*/ 272 h 275"/>
              <a:gd name="T40" fmla="*/ 135 w 275"/>
              <a:gd name="T41" fmla="*/ 273 h 275"/>
              <a:gd name="T42" fmla="*/ 91 w 275"/>
              <a:gd name="T43" fmla="*/ 229 h 275"/>
              <a:gd name="T44" fmla="*/ 105 w 275"/>
              <a:gd name="T45" fmla="*/ 221 h 275"/>
              <a:gd name="T46" fmla="*/ 124 w 275"/>
              <a:gd name="T47" fmla="*/ 170 h 275"/>
              <a:gd name="T48" fmla="*/ 89 w 275"/>
              <a:gd name="T49" fmla="*/ 148 h 275"/>
              <a:gd name="T50" fmla="*/ 50 w 275"/>
              <a:gd name="T51" fmla="*/ 178 h 275"/>
              <a:gd name="T52" fmla="*/ 46 w 275"/>
              <a:gd name="T53" fmla="*/ 185 h 275"/>
              <a:gd name="T54" fmla="*/ 41 w 275"/>
              <a:gd name="T55" fmla="*/ 178 h 275"/>
              <a:gd name="T56" fmla="*/ 3 w 275"/>
              <a:gd name="T57" fmla="*/ 141 h 275"/>
              <a:gd name="T58" fmla="*/ 3 w 275"/>
              <a:gd name="T59" fmla="*/ 134 h 275"/>
              <a:gd name="T60" fmla="*/ 55 w 275"/>
              <a:gd name="T61" fmla="*/ 83 h 275"/>
              <a:gd name="T62" fmla="*/ 59 w 275"/>
              <a:gd name="T63" fmla="*/ 79 h 275"/>
              <a:gd name="T64" fmla="*/ 46 w 275"/>
              <a:gd name="T65" fmla="*/ 71 h 275"/>
              <a:gd name="T66" fmla="*/ 27 w 275"/>
              <a:gd name="T67" fmla="*/ 62 h 275"/>
              <a:gd name="T68" fmla="*/ 14 w 275"/>
              <a:gd name="T69" fmla="*/ 23 h 275"/>
              <a:gd name="T70" fmla="*/ 42 w 275"/>
              <a:gd name="T71" fmla="*/ 11 h 275"/>
              <a:gd name="T72" fmla="*/ 67 w 275"/>
              <a:gd name="T73" fmla="*/ 35 h 275"/>
              <a:gd name="T74" fmla="*/ 79 w 275"/>
              <a:gd name="T75" fmla="*/ 5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5" h="275">
                <a:moveTo>
                  <a:pt x="79" y="58"/>
                </a:moveTo>
                <a:cubicBezTo>
                  <a:pt x="99" y="38"/>
                  <a:pt x="118" y="19"/>
                  <a:pt x="137" y="0"/>
                </a:cubicBezTo>
                <a:cubicBezTo>
                  <a:pt x="152" y="16"/>
                  <a:pt x="167" y="31"/>
                  <a:pt x="182" y="46"/>
                </a:cubicBezTo>
                <a:cubicBezTo>
                  <a:pt x="178" y="48"/>
                  <a:pt x="173" y="51"/>
                  <a:pt x="167" y="54"/>
                </a:cubicBezTo>
                <a:cubicBezTo>
                  <a:pt x="151" y="62"/>
                  <a:pt x="141" y="82"/>
                  <a:pt x="145" y="99"/>
                </a:cubicBezTo>
                <a:cubicBezTo>
                  <a:pt x="151" y="125"/>
                  <a:pt x="179" y="135"/>
                  <a:pt x="202" y="121"/>
                </a:cubicBezTo>
                <a:cubicBezTo>
                  <a:pt x="212" y="115"/>
                  <a:pt x="218" y="106"/>
                  <a:pt x="222" y="97"/>
                </a:cubicBezTo>
                <a:cubicBezTo>
                  <a:pt x="224" y="94"/>
                  <a:pt x="225" y="92"/>
                  <a:pt x="226" y="89"/>
                </a:cubicBezTo>
                <a:cubicBezTo>
                  <a:pt x="234" y="96"/>
                  <a:pt x="241" y="102"/>
                  <a:pt x="248" y="109"/>
                </a:cubicBezTo>
                <a:cubicBezTo>
                  <a:pt x="256" y="118"/>
                  <a:pt x="264" y="126"/>
                  <a:pt x="272" y="134"/>
                </a:cubicBezTo>
                <a:cubicBezTo>
                  <a:pt x="275" y="137"/>
                  <a:pt x="275" y="138"/>
                  <a:pt x="272" y="140"/>
                </a:cubicBezTo>
                <a:cubicBezTo>
                  <a:pt x="254" y="158"/>
                  <a:pt x="237" y="176"/>
                  <a:pt x="218" y="194"/>
                </a:cubicBezTo>
                <a:cubicBezTo>
                  <a:pt x="215" y="198"/>
                  <a:pt x="216" y="199"/>
                  <a:pt x="220" y="200"/>
                </a:cubicBezTo>
                <a:cubicBezTo>
                  <a:pt x="227" y="204"/>
                  <a:pt x="235" y="208"/>
                  <a:pt x="242" y="212"/>
                </a:cubicBezTo>
                <a:cubicBezTo>
                  <a:pt x="258" y="220"/>
                  <a:pt x="263" y="240"/>
                  <a:pt x="254" y="253"/>
                </a:cubicBezTo>
                <a:cubicBezTo>
                  <a:pt x="250" y="260"/>
                  <a:pt x="238" y="265"/>
                  <a:pt x="230" y="263"/>
                </a:cubicBezTo>
                <a:cubicBezTo>
                  <a:pt x="215" y="261"/>
                  <a:pt x="208" y="250"/>
                  <a:pt x="202" y="238"/>
                </a:cubicBezTo>
                <a:cubicBezTo>
                  <a:pt x="199" y="232"/>
                  <a:pt x="196" y="226"/>
                  <a:pt x="193" y="220"/>
                </a:cubicBezTo>
                <a:cubicBezTo>
                  <a:pt x="188" y="225"/>
                  <a:pt x="184" y="229"/>
                  <a:pt x="179" y="233"/>
                </a:cubicBezTo>
                <a:cubicBezTo>
                  <a:pt x="166" y="246"/>
                  <a:pt x="154" y="259"/>
                  <a:pt x="141" y="272"/>
                </a:cubicBezTo>
                <a:cubicBezTo>
                  <a:pt x="140" y="273"/>
                  <a:pt x="138" y="275"/>
                  <a:pt x="135" y="273"/>
                </a:cubicBezTo>
                <a:cubicBezTo>
                  <a:pt x="121" y="258"/>
                  <a:pt x="106" y="243"/>
                  <a:pt x="91" y="229"/>
                </a:cubicBezTo>
                <a:cubicBezTo>
                  <a:pt x="96" y="226"/>
                  <a:pt x="100" y="223"/>
                  <a:pt x="105" y="221"/>
                </a:cubicBezTo>
                <a:cubicBezTo>
                  <a:pt x="124" y="211"/>
                  <a:pt x="132" y="189"/>
                  <a:pt x="124" y="170"/>
                </a:cubicBezTo>
                <a:cubicBezTo>
                  <a:pt x="119" y="156"/>
                  <a:pt x="103" y="147"/>
                  <a:pt x="89" y="148"/>
                </a:cubicBezTo>
                <a:cubicBezTo>
                  <a:pt x="69" y="150"/>
                  <a:pt x="58" y="161"/>
                  <a:pt x="50" y="178"/>
                </a:cubicBezTo>
                <a:cubicBezTo>
                  <a:pt x="49" y="180"/>
                  <a:pt x="48" y="181"/>
                  <a:pt x="46" y="185"/>
                </a:cubicBezTo>
                <a:cubicBezTo>
                  <a:pt x="44" y="182"/>
                  <a:pt x="43" y="180"/>
                  <a:pt x="41" y="178"/>
                </a:cubicBezTo>
                <a:cubicBezTo>
                  <a:pt x="28" y="165"/>
                  <a:pt x="16" y="153"/>
                  <a:pt x="3" y="141"/>
                </a:cubicBezTo>
                <a:cubicBezTo>
                  <a:pt x="0" y="138"/>
                  <a:pt x="0" y="137"/>
                  <a:pt x="3" y="134"/>
                </a:cubicBezTo>
                <a:cubicBezTo>
                  <a:pt x="21" y="117"/>
                  <a:pt x="38" y="100"/>
                  <a:pt x="55" y="83"/>
                </a:cubicBezTo>
                <a:cubicBezTo>
                  <a:pt x="56" y="81"/>
                  <a:pt x="57" y="80"/>
                  <a:pt x="59" y="79"/>
                </a:cubicBezTo>
                <a:cubicBezTo>
                  <a:pt x="54" y="76"/>
                  <a:pt x="50" y="74"/>
                  <a:pt x="46" y="71"/>
                </a:cubicBezTo>
                <a:cubicBezTo>
                  <a:pt x="40" y="68"/>
                  <a:pt x="33" y="65"/>
                  <a:pt x="27" y="62"/>
                </a:cubicBezTo>
                <a:cubicBezTo>
                  <a:pt x="13" y="55"/>
                  <a:pt x="7" y="36"/>
                  <a:pt x="14" y="23"/>
                </a:cubicBezTo>
                <a:cubicBezTo>
                  <a:pt x="19" y="13"/>
                  <a:pt x="32" y="9"/>
                  <a:pt x="42" y="11"/>
                </a:cubicBezTo>
                <a:cubicBezTo>
                  <a:pt x="55" y="15"/>
                  <a:pt x="62" y="24"/>
                  <a:pt x="67" y="35"/>
                </a:cubicBezTo>
                <a:cubicBezTo>
                  <a:pt x="70" y="43"/>
                  <a:pt x="74" y="50"/>
                  <a:pt x="79" y="58"/>
                </a:cubicBezTo>
                <a:close/>
              </a:path>
            </a:pathLst>
          </a:custGeom>
          <a:solidFill>
            <a:srgbClr val="D6BFA8"/>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15">
            <a:extLst>
              <a:ext uri="{FF2B5EF4-FFF2-40B4-BE49-F238E27FC236}">
                <a16:creationId xmlns:a16="http://schemas.microsoft.com/office/drawing/2014/main" id="{0CA7A612-AAD5-4B6B-A2DE-C7CFE27300FC}"/>
              </a:ext>
            </a:extLst>
          </p:cNvPr>
          <p:cNvSpPr>
            <a:spLocks/>
          </p:cNvSpPr>
          <p:nvPr/>
        </p:nvSpPr>
        <p:spPr bwMode="auto">
          <a:xfrm>
            <a:off x="4915802" y="3758803"/>
            <a:ext cx="2033774" cy="1993174"/>
          </a:xfrm>
          <a:custGeom>
            <a:avLst/>
            <a:gdLst>
              <a:gd name="T0" fmla="*/ 45 w 276"/>
              <a:gd name="T1" fmla="*/ 92 h 274"/>
              <a:gd name="T2" fmla="*/ 57 w 276"/>
              <a:gd name="T3" fmla="*/ 111 h 274"/>
              <a:gd name="T4" fmla="*/ 116 w 276"/>
              <a:gd name="T5" fmla="*/ 115 h 274"/>
              <a:gd name="T6" fmla="*/ 116 w 276"/>
              <a:gd name="T7" fmla="*/ 64 h 274"/>
              <a:gd name="T8" fmla="*/ 96 w 276"/>
              <a:gd name="T9" fmla="*/ 49 h 274"/>
              <a:gd name="T10" fmla="*/ 91 w 276"/>
              <a:gd name="T11" fmla="*/ 47 h 274"/>
              <a:gd name="T12" fmla="*/ 139 w 276"/>
              <a:gd name="T13" fmla="*/ 0 h 274"/>
              <a:gd name="T14" fmla="*/ 193 w 276"/>
              <a:gd name="T15" fmla="*/ 54 h 274"/>
              <a:gd name="T16" fmla="*/ 196 w 276"/>
              <a:gd name="T17" fmla="*/ 57 h 274"/>
              <a:gd name="T18" fmla="*/ 207 w 276"/>
              <a:gd name="T19" fmla="*/ 36 h 274"/>
              <a:gd name="T20" fmla="*/ 227 w 276"/>
              <a:gd name="T21" fmla="*/ 16 h 274"/>
              <a:gd name="T22" fmla="*/ 253 w 276"/>
              <a:gd name="T23" fmla="*/ 20 h 274"/>
              <a:gd name="T24" fmla="*/ 260 w 276"/>
              <a:gd name="T25" fmla="*/ 46 h 274"/>
              <a:gd name="T26" fmla="*/ 237 w 276"/>
              <a:gd name="T27" fmla="*/ 69 h 274"/>
              <a:gd name="T28" fmla="*/ 218 w 276"/>
              <a:gd name="T29" fmla="*/ 79 h 274"/>
              <a:gd name="T30" fmla="*/ 276 w 276"/>
              <a:gd name="T31" fmla="*/ 137 h 274"/>
              <a:gd name="T32" fmla="*/ 261 w 276"/>
              <a:gd name="T33" fmla="*/ 152 h 274"/>
              <a:gd name="T34" fmla="*/ 220 w 276"/>
              <a:gd name="T35" fmla="*/ 192 h 274"/>
              <a:gd name="T36" fmla="*/ 221 w 276"/>
              <a:gd name="T37" fmla="*/ 198 h 274"/>
              <a:gd name="T38" fmla="*/ 248 w 276"/>
              <a:gd name="T39" fmla="*/ 213 h 274"/>
              <a:gd name="T40" fmla="*/ 253 w 276"/>
              <a:gd name="T41" fmla="*/ 254 h 274"/>
              <a:gd name="T42" fmla="*/ 213 w 276"/>
              <a:gd name="T43" fmla="*/ 250 h 274"/>
              <a:gd name="T44" fmla="*/ 199 w 276"/>
              <a:gd name="T45" fmla="*/ 225 h 274"/>
              <a:gd name="T46" fmla="*/ 195 w 276"/>
              <a:gd name="T47" fmla="*/ 218 h 274"/>
              <a:gd name="T48" fmla="*/ 178 w 276"/>
              <a:gd name="T49" fmla="*/ 234 h 274"/>
              <a:gd name="T50" fmla="*/ 141 w 276"/>
              <a:gd name="T51" fmla="*/ 272 h 274"/>
              <a:gd name="T52" fmla="*/ 135 w 276"/>
              <a:gd name="T53" fmla="*/ 272 h 274"/>
              <a:gd name="T54" fmla="*/ 92 w 276"/>
              <a:gd name="T55" fmla="*/ 229 h 274"/>
              <a:gd name="T56" fmla="*/ 91 w 276"/>
              <a:gd name="T57" fmla="*/ 227 h 274"/>
              <a:gd name="T58" fmla="*/ 108 w 276"/>
              <a:gd name="T59" fmla="*/ 219 h 274"/>
              <a:gd name="T60" fmla="*/ 128 w 276"/>
              <a:gd name="T61" fmla="*/ 174 h 274"/>
              <a:gd name="T62" fmla="*/ 78 w 276"/>
              <a:gd name="T63" fmla="*/ 149 h 274"/>
              <a:gd name="T64" fmla="*/ 52 w 276"/>
              <a:gd name="T65" fmla="*/ 176 h 274"/>
              <a:gd name="T66" fmla="*/ 48 w 276"/>
              <a:gd name="T67" fmla="*/ 184 h 274"/>
              <a:gd name="T68" fmla="*/ 30 w 276"/>
              <a:gd name="T69" fmla="*/ 166 h 274"/>
              <a:gd name="T70" fmla="*/ 4 w 276"/>
              <a:gd name="T71" fmla="*/ 140 h 274"/>
              <a:gd name="T72" fmla="*/ 3 w 276"/>
              <a:gd name="T73" fmla="*/ 135 h 274"/>
              <a:gd name="T74" fmla="*/ 45 w 276"/>
              <a:gd name="T75" fmla="*/ 92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6" h="274">
                <a:moveTo>
                  <a:pt x="45" y="92"/>
                </a:moveTo>
                <a:cubicBezTo>
                  <a:pt x="50" y="99"/>
                  <a:pt x="53" y="106"/>
                  <a:pt x="57" y="111"/>
                </a:cubicBezTo>
                <a:cubicBezTo>
                  <a:pt x="72" y="129"/>
                  <a:pt x="99" y="133"/>
                  <a:pt x="116" y="115"/>
                </a:cubicBezTo>
                <a:cubicBezTo>
                  <a:pt x="129" y="102"/>
                  <a:pt x="129" y="79"/>
                  <a:pt x="116" y="64"/>
                </a:cubicBezTo>
                <a:cubicBezTo>
                  <a:pt x="110" y="57"/>
                  <a:pt x="103" y="53"/>
                  <a:pt x="96" y="49"/>
                </a:cubicBezTo>
                <a:cubicBezTo>
                  <a:pt x="94" y="48"/>
                  <a:pt x="93" y="48"/>
                  <a:pt x="91" y="47"/>
                </a:cubicBezTo>
                <a:cubicBezTo>
                  <a:pt x="106" y="32"/>
                  <a:pt x="139" y="0"/>
                  <a:pt x="139" y="0"/>
                </a:cubicBezTo>
                <a:cubicBezTo>
                  <a:pt x="141" y="3"/>
                  <a:pt x="181" y="42"/>
                  <a:pt x="193" y="54"/>
                </a:cubicBezTo>
                <a:cubicBezTo>
                  <a:pt x="193" y="55"/>
                  <a:pt x="194" y="56"/>
                  <a:pt x="196" y="57"/>
                </a:cubicBezTo>
                <a:cubicBezTo>
                  <a:pt x="200" y="50"/>
                  <a:pt x="204" y="43"/>
                  <a:pt x="207" y="36"/>
                </a:cubicBezTo>
                <a:cubicBezTo>
                  <a:pt x="211" y="27"/>
                  <a:pt x="217" y="19"/>
                  <a:pt x="227" y="16"/>
                </a:cubicBezTo>
                <a:cubicBezTo>
                  <a:pt x="236" y="12"/>
                  <a:pt x="245" y="13"/>
                  <a:pt x="253" y="20"/>
                </a:cubicBezTo>
                <a:cubicBezTo>
                  <a:pt x="261" y="26"/>
                  <a:pt x="263" y="35"/>
                  <a:pt x="260" y="46"/>
                </a:cubicBezTo>
                <a:cubicBezTo>
                  <a:pt x="257" y="58"/>
                  <a:pt x="248" y="64"/>
                  <a:pt x="237" y="69"/>
                </a:cubicBezTo>
                <a:cubicBezTo>
                  <a:pt x="231" y="72"/>
                  <a:pt x="225" y="76"/>
                  <a:pt x="218" y="79"/>
                </a:cubicBezTo>
                <a:cubicBezTo>
                  <a:pt x="237" y="99"/>
                  <a:pt x="256" y="117"/>
                  <a:pt x="276" y="137"/>
                </a:cubicBezTo>
                <a:cubicBezTo>
                  <a:pt x="270" y="142"/>
                  <a:pt x="266" y="147"/>
                  <a:pt x="261" y="152"/>
                </a:cubicBezTo>
                <a:cubicBezTo>
                  <a:pt x="247" y="166"/>
                  <a:pt x="234" y="179"/>
                  <a:pt x="220" y="192"/>
                </a:cubicBezTo>
                <a:cubicBezTo>
                  <a:pt x="217" y="195"/>
                  <a:pt x="218" y="197"/>
                  <a:pt x="221" y="198"/>
                </a:cubicBezTo>
                <a:cubicBezTo>
                  <a:pt x="230" y="203"/>
                  <a:pt x="240" y="207"/>
                  <a:pt x="248" y="213"/>
                </a:cubicBezTo>
                <a:cubicBezTo>
                  <a:pt x="262" y="222"/>
                  <a:pt x="265" y="244"/>
                  <a:pt x="253" y="254"/>
                </a:cubicBezTo>
                <a:cubicBezTo>
                  <a:pt x="242" y="266"/>
                  <a:pt x="223" y="263"/>
                  <a:pt x="213" y="250"/>
                </a:cubicBezTo>
                <a:cubicBezTo>
                  <a:pt x="207" y="242"/>
                  <a:pt x="203" y="233"/>
                  <a:pt x="199" y="225"/>
                </a:cubicBezTo>
                <a:cubicBezTo>
                  <a:pt x="197" y="223"/>
                  <a:pt x="196" y="221"/>
                  <a:pt x="195" y="218"/>
                </a:cubicBezTo>
                <a:cubicBezTo>
                  <a:pt x="189" y="224"/>
                  <a:pt x="184" y="229"/>
                  <a:pt x="178" y="234"/>
                </a:cubicBezTo>
                <a:cubicBezTo>
                  <a:pt x="166" y="247"/>
                  <a:pt x="153" y="259"/>
                  <a:pt x="141" y="272"/>
                </a:cubicBezTo>
                <a:cubicBezTo>
                  <a:pt x="139" y="274"/>
                  <a:pt x="137" y="274"/>
                  <a:pt x="135" y="272"/>
                </a:cubicBezTo>
                <a:cubicBezTo>
                  <a:pt x="121" y="258"/>
                  <a:pt x="107" y="243"/>
                  <a:pt x="92" y="229"/>
                </a:cubicBezTo>
                <a:cubicBezTo>
                  <a:pt x="92" y="229"/>
                  <a:pt x="92" y="228"/>
                  <a:pt x="91" y="227"/>
                </a:cubicBezTo>
                <a:cubicBezTo>
                  <a:pt x="97" y="225"/>
                  <a:pt x="102" y="222"/>
                  <a:pt x="108" y="219"/>
                </a:cubicBezTo>
                <a:cubicBezTo>
                  <a:pt x="123" y="210"/>
                  <a:pt x="132" y="191"/>
                  <a:pt x="128" y="174"/>
                </a:cubicBezTo>
                <a:cubicBezTo>
                  <a:pt x="123" y="151"/>
                  <a:pt x="100" y="141"/>
                  <a:pt x="78" y="149"/>
                </a:cubicBezTo>
                <a:cubicBezTo>
                  <a:pt x="65" y="154"/>
                  <a:pt x="58" y="164"/>
                  <a:pt x="52" y="176"/>
                </a:cubicBezTo>
                <a:cubicBezTo>
                  <a:pt x="51" y="178"/>
                  <a:pt x="49" y="181"/>
                  <a:pt x="48" y="184"/>
                </a:cubicBezTo>
                <a:cubicBezTo>
                  <a:pt x="41" y="178"/>
                  <a:pt x="35" y="172"/>
                  <a:pt x="30" y="166"/>
                </a:cubicBezTo>
                <a:cubicBezTo>
                  <a:pt x="21" y="158"/>
                  <a:pt x="12" y="149"/>
                  <a:pt x="4" y="140"/>
                </a:cubicBezTo>
                <a:cubicBezTo>
                  <a:pt x="2" y="139"/>
                  <a:pt x="0" y="137"/>
                  <a:pt x="3" y="135"/>
                </a:cubicBezTo>
                <a:cubicBezTo>
                  <a:pt x="17" y="121"/>
                  <a:pt x="31" y="106"/>
                  <a:pt x="45" y="92"/>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16">
            <a:extLst>
              <a:ext uri="{FF2B5EF4-FFF2-40B4-BE49-F238E27FC236}">
                <a16:creationId xmlns:a16="http://schemas.microsoft.com/office/drawing/2014/main" id="{D5045BD9-EB3D-4394-AF53-2F2B5F80D460}"/>
              </a:ext>
            </a:extLst>
          </p:cNvPr>
          <p:cNvSpPr>
            <a:spLocks/>
          </p:cNvSpPr>
          <p:nvPr/>
        </p:nvSpPr>
        <p:spPr bwMode="auto">
          <a:xfrm>
            <a:off x="4915802" y="1714205"/>
            <a:ext cx="2136555" cy="1944282"/>
          </a:xfrm>
          <a:custGeom>
            <a:avLst/>
            <a:gdLst>
              <a:gd name="T0" fmla="*/ 216 w 274"/>
              <a:gd name="T1" fmla="*/ 79 h 274"/>
              <a:gd name="T2" fmla="*/ 234 w 274"/>
              <a:gd name="T3" fmla="*/ 98 h 274"/>
              <a:gd name="T4" fmla="*/ 270 w 274"/>
              <a:gd name="T5" fmla="*/ 134 h 274"/>
              <a:gd name="T6" fmla="*/ 274 w 274"/>
              <a:gd name="T7" fmla="*/ 138 h 274"/>
              <a:gd name="T8" fmla="*/ 227 w 274"/>
              <a:gd name="T9" fmla="*/ 184 h 274"/>
              <a:gd name="T10" fmla="*/ 226 w 274"/>
              <a:gd name="T11" fmla="*/ 184 h 274"/>
              <a:gd name="T12" fmla="*/ 214 w 274"/>
              <a:gd name="T13" fmla="*/ 163 h 274"/>
              <a:gd name="T14" fmla="*/ 171 w 274"/>
              <a:gd name="T15" fmla="*/ 146 h 274"/>
              <a:gd name="T16" fmla="*/ 144 w 274"/>
              <a:gd name="T17" fmla="*/ 187 h 274"/>
              <a:gd name="T18" fmla="*/ 174 w 274"/>
              <a:gd name="T19" fmla="*/ 223 h 274"/>
              <a:gd name="T20" fmla="*/ 183 w 274"/>
              <a:gd name="T21" fmla="*/ 227 h 274"/>
              <a:gd name="T22" fmla="*/ 136 w 274"/>
              <a:gd name="T23" fmla="*/ 274 h 274"/>
              <a:gd name="T24" fmla="*/ 90 w 274"/>
              <a:gd name="T25" fmla="*/ 228 h 274"/>
              <a:gd name="T26" fmla="*/ 105 w 274"/>
              <a:gd name="T27" fmla="*/ 220 h 274"/>
              <a:gd name="T28" fmla="*/ 124 w 274"/>
              <a:gd name="T29" fmla="*/ 172 h 274"/>
              <a:gd name="T30" fmla="*/ 95 w 274"/>
              <a:gd name="T31" fmla="*/ 148 h 274"/>
              <a:gd name="T32" fmla="*/ 50 w 274"/>
              <a:gd name="T33" fmla="*/ 176 h 274"/>
              <a:gd name="T34" fmla="*/ 46 w 274"/>
              <a:gd name="T35" fmla="*/ 183 h 274"/>
              <a:gd name="T36" fmla="*/ 0 w 274"/>
              <a:gd name="T37" fmla="*/ 136 h 274"/>
              <a:gd name="T38" fmla="*/ 57 w 274"/>
              <a:gd name="T39" fmla="*/ 80 h 274"/>
              <a:gd name="T40" fmla="*/ 40 w 274"/>
              <a:gd name="T41" fmla="*/ 70 h 274"/>
              <a:gd name="T42" fmla="*/ 25 w 274"/>
              <a:gd name="T43" fmla="*/ 63 h 274"/>
              <a:gd name="T44" fmla="*/ 12 w 274"/>
              <a:gd name="T45" fmla="*/ 31 h 274"/>
              <a:gd name="T46" fmla="*/ 43 w 274"/>
              <a:gd name="T47" fmla="*/ 14 h 274"/>
              <a:gd name="T48" fmla="*/ 67 w 274"/>
              <a:gd name="T49" fmla="*/ 37 h 274"/>
              <a:gd name="T50" fmla="*/ 77 w 274"/>
              <a:gd name="T51" fmla="*/ 57 h 274"/>
              <a:gd name="T52" fmla="*/ 134 w 274"/>
              <a:gd name="T53" fmla="*/ 0 h 274"/>
              <a:gd name="T54" fmla="*/ 194 w 274"/>
              <a:gd name="T55" fmla="*/ 59 h 274"/>
              <a:gd name="T56" fmla="*/ 202 w 274"/>
              <a:gd name="T57" fmla="*/ 44 h 274"/>
              <a:gd name="T58" fmla="*/ 211 w 274"/>
              <a:gd name="T59" fmla="*/ 28 h 274"/>
              <a:gd name="T60" fmla="*/ 246 w 274"/>
              <a:gd name="T61" fmla="*/ 14 h 274"/>
              <a:gd name="T62" fmla="*/ 261 w 274"/>
              <a:gd name="T63" fmla="*/ 43 h 274"/>
              <a:gd name="T64" fmla="*/ 239 w 274"/>
              <a:gd name="T65" fmla="*/ 67 h 274"/>
              <a:gd name="T66" fmla="*/ 216 w 274"/>
              <a:gd name="T67" fmla="*/ 7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4" h="274">
                <a:moveTo>
                  <a:pt x="216" y="79"/>
                </a:moveTo>
                <a:cubicBezTo>
                  <a:pt x="222" y="86"/>
                  <a:pt x="228" y="92"/>
                  <a:pt x="234" y="98"/>
                </a:cubicBezTo>
                <a:cubicBezTo>
                  <a:pt x="246" y="110"/>
                  <a:pt x="258" y="122"/>
                  <a:pt x="270" y="134"/>
                </a:cubicBezTo>
                <a:cubicBezTo>
                  <a:pt x="272" y="136"/>
                  <a:pt x="274" y="138"/>
                  <a:pt x="274" y="138"/>
                </a:cubicBezTo>
                <a:cubicBezTo>
                  <a:pt x="274" y="138"/>
                  <a:pt x="242" y="169"/>
                  <a:pt x="227" y="184"/>
                </a:cubicBezTo>
                <a:cubicBezTo>
                  <a:pt x="227" y="184"/>
                  <a:pt x="227" y="184"/>
                  <a:pt x="226" y="184"/>
                </a:cubicBezTo>
                <a:cubicBezTo>
                  <a:pt x="222" y="177"/>
                  <a:pt x="218" y="170"/>
                  <a:pt x="214" y="163"/>
                </a:cubicBezTo>
                <a:cubicBezTo>
                  <a:pt x="204" y="149"/>
                  <a:pt x="186" y="142"/>
                  <a:pt x="171" y="146"/>
                </a:cubicBezTo>
                <a:cubicBezTo>
                  <a:pt x="152" y="151"/>
                  <a:pt x="141" y="168"/>
                  <a:pt x="144" y="187"/>
                </a:cubicBezTo>
                <a:cubicBezTo>
                  <a:pt x="147" y="205"/>
                  <a:pt x="159" y="215"/>
                  <a:pt x="174" y="223"/>
                </a:cubicBezTo>
                <a:cubicBezTo>
                  <a:pt x="177" y="224"/>
                  <a:pt x="180" y="226"/>
                  <a:pt x="183" y="227"/>
                </a:cubicBezTo>
                <a:cubicBezTo>
                  <a:pt x="167" y="243"/>
                  <a:pt x="151" y="259"/>
                  <a:pt x="136" y="274"/>
                </a:cubicBezTo>
                <a:cubicBezTo>
                  <a:pt x="121" y="259"/>
                  <a:pt x="106" y="244"/>
                  <a:pt x="90" y="228"/>
                </a:cubicBezTo>
                <a:cubicBezTo>
                  <a:pt x="95" y="226"/>
                  <a:pt x="100" y="223"/>
                  <a:pt x="105" y="220"/>
                </a:cubicBezTo>
                <a:cubicBezTo>
                  <a:pt x="122" y="210"/>
                  <a:pt x="130" y="191"/>
                  <a:pt x="124" y="172"/>
                </a:cubicBezTo>
                <a:cubicBezTo>
                  <a:pt x="121" y="160"/>
                  <a:pt x="107" y="149"/>
                  <a:pt x="95" y="148"/>
                </a:cubicBezTo>
                <a:cubicBezTo>
                  <a:pt x="74" y="146"/>
                  <a:pt x="60" y="156"/>
                  <a:pt x="50" y="176"/>
                </a:cubicBezTo>
                <a:cubicBezTo>
                  <a:pt x="49" y="178"/>
                  <a:pt x="47" y="181"/>
                  <a:pt x="46" y="183"/>
                </a:cubicBezTo>
                <a:cubicBezTo>
                  <a:pt x="31" y="167"/>
                  <a:pt x="15" y="152"/>
                  <a:pt x="0" y="136"/>
                </a:cubicBezTo>
                <a:cubicBezTo>
                  <a:pt x="18" y="118"/>
                  <a:pt x="37" y="99"/>
                  <a:pt x="57" y="80"/>
                </a:cubicBezTo>
                <a:cubicBezTo>
                  <a:pt x="50" y="76"/>
                  <a:pt x="45" y="73"/>
                  <a:pt x="40" y="70"/>
                </a:cubicBezTo>
                <a:cubicBezTo>
                  <a:pt x="35" y="68"/>
                  <a:pt x="30" y="66"/>
                  <a:pt x="25" y="63"/>
                </a:cubicBezTo>
                <a:cubicBezTo>
                  <a:pt x="14" y="55"/>
                  <a:pt x="9" y="44"/>
                  <a:pt x="12" y="31"/>
                </a:cubicBezTo>
                <a:cubicBezTo>
                  <a:pt x="15" y="17"/>
                  <a:pt x="30" y="10"/>
                  <a:pt x="43" y="14"/>
                </a:cubicBezTo>
                <a:cubicBezTo>
                  <a:pt x="55" y="17"/>
                  <a:pt x="62" y="26"/>
                  <a:pt x="67" y="37"/>
                </a:cubicBezTo>
                <a:cubicBezTo>
                  <a:pt x="70" y="44"/>
                  <a:pt x="74" y="50"/>
                  <a:pt x="77" y="57"/>
                </a:cubicBezTo>
                <a:cubicBezTo>
                  <a:pt x="95" y="39"/>
                  <a:pt x="116" y="19"/>
                  <a:pt x="134" y="0"/>
                </a:cubicBezTo>
                <a:cubicBezTo>
                  <a:pt x="145" y="11"/>
                  <a:pt x="194" y="59"/>
                  <a:pt x="194" y="59"/>
                </a:cubicBezTo>
                <a:cubicBezTo>
                  <a:pt x="194" y="59"/>
                  <a:pt x="200" y="49"/>
                  <a:pt x="202" y="44"/>
                </a:cubicBezTo>
                <a:cubicBezTo>
                  <a:pt x="205" y="39"/>
                  <a:pt x="208" y="33"/>
                  <a:pt x="211" y="28"/>
                </a:cubicBezTo>
                <a:cubicBezTo>
                  <a:pt x="218" y="15"/>
                  <a:pt x="234" y="10"/>
                  <a:pt x="246" y="14"/>
                </a:cubicBezTo>
                <a:cubicBezTo>
                  <a:pt x="257" y="19"/>
                  <a:pt x="263" y="30"/>
                  <a:pt x="261" y="43"/>
                </a:cubicBezTo>
                <a:cubicBezTo>
                  <a:pt x="258" y="55"/>
                  <a:pt x="250" y="62"/>
                  <a:pt x="239" y="67"/>
                </a:cubicBezTo>
                <a:cubicBezTo>
                  <a:pt x="231" y="71"/>
                  <a:pt x="224" y="75"/>
                  <a:pt x="216" y="79"/>
                </a:cubicBezTo>
                <a:close/>
              </a:path>
            </a:pathLst>
          </a:custGeom>
          <a:solidFill>
            <a:srgbClr val="0D1F6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Rectangle 1">
            <a:extLst>
              <a:ext uri="{FF2B5EF4-FFF2-40B4-BE49-F238E27FC236}">
                <a16:creationId xmlns:a16="http://schemas.microsoft.com/office/drawing/2014/main" id="{0B7FFB8B-046C-42E6-8DAC-F3D090B92E10}"/>
              </a:ext>
            </a:extLst>
          </p:cNvPr>
          <p:cNvSpPr/>
          <p:nvPr/>
        </p:nvSpPr>
        <p:spPr>
          <a:xfrm>
            <a:off x="673685" y="1843061"/>
            <a:ext cx="1892141" cy="76200"/>
          </a:xfrm>
          <a:prstGeom prst="rect">
            <a:avLst/>
          </a:prstGeom>
          <a:solidFill>
            <a:srgbClr val="0D1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3">
            <a:extLst>
              <a:ext uri="{FF2B5EF4-FFF2-40B4-BE49-F238E27FC236}">
                <a16:creationId xmlns:a16="http://schemas.microsoft.com/office/drawing/2014/main" id="{859A254B-3AD9-4711-A1D4-C903831287DD}"/>
              </a:ext>
            </a:extLst>
          </p:cNvPr>
          <p:cNvSpPr/>
          <p:nvPr/>
        </p:nvSpPr>
        <p:spPr>
          <a:xfrm>
            <a:off x="673684" y="4256177"/>
            <a:ext cx="1892141"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6">
            <a:extLst>
              <a:ext uri="{FF2B5EF4-FFF2-40B4-BE49-F238E27FC236}">
                <a16:creationId xmlns:a16="http://schemas.microsoft.com/office/drawing/2014/main" id="{E08443D3-8BD1-4B2A-8047-37E5CE0F906D}"/>
              </a:ext>
            </a:extLst>
          </p:cNvPr>
          <p:cNvSpPr/>
          <p:nvPr/>
        </p:nvSpPr>
        <p:spPr>
          <a:xfrm>
            <a:off x="9239250" y="1870338"/>
            <a:ext cx="1892141" cy="76200"/>
          </a:xfrm>
          <a:prstGeom prst="rect">
            <a:avLst/>
          </a:prstGeom>
          <a:solidFill>
            <a:srgbClr val="D6BF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7">
            <a:extLst>
              <a:ext uri="{FF2B5EF4-FFF2-40B4-BE49-F238E27FC236}">
                <a16:creationId xmlns:a16="http://schemas.microsoft.com/office/drawing/2014/main" id="{F251E839-43DB-4162-9FBD-EA1221AF9AE0}"/>
              </a:ext>
            </a:extLst>
          </p:cNvPr>
          <p:cNvSpPr/>
          <p:nvPr/>
        </p:nvSpPr>
        <p:spPr>
          <a:xfrm>
            <a:off x="9239250" y="4256177"/>
            <a:ext cx="1892141" cy="762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4AF6505-A775-4864-B23C-39B7D60FE049}"/>
              </a:ext>
            </a:extLst>
          </p:cNvPr>
          <p:cNvSpPr txBox="1"/>
          <p:nvPr/>
        </p:nvSpPr>
        <p:spPr>
          <a:xfrm>
            <a:off x="570066" y="2079490"/>
            <a:ext cx="2280078" cy="1268617"/>
          </a:xfrm>
          <a:prstGeom prst="rect">
            <a:avLst/>
          </a:prstGeom>
          <a:noFill/>
        </p:spPr>
        <p:txBody>
          <a:bodyPr wrap="square" rtlCol="0">
            <a:spAutoFit/>
          </a:bodyPr>
          <a:lstStyle/>
          <a:p>
            <a:pPr algn="just">
              <a:lnSpc>
                <a:spcPct val="107000"/>
              </a:lnSpc>
              <a:spcAft>
                <a:spcPts val="800"/>
              </a:spcAft>
            </a:pPr>
            <a:r>
              <a:rPr lang="uz-Latn-UZ" sz="1100" dirty="0">
                <a:solidFill>
                  <a:schemeClr val="accent1">
                    <a:lumMod val="50000"/>
                  </a:schemeClr>
                </a:solidFill>
                <a:latin typeface="Arial" panose="020B0604020202020204" pitchFamily="34" charset="0"/>
                <a:cs typeface="Arial" panose="020B0604020202020204" pitchFamily="34" charset="0"/>
              </a:rPr>
              <a:t>Soliq to‘lovchining jami daromadi jismoniy shaxslardan olinadigan daromad solig‘ining soliq solish obyekti deb hisoblanadi.</a:t>
            </a:r>
            <a:r>
              <a:rPr lang="ru-RU" sz="1100" dirty="0">
                <a:solidFill>
                  <a:schemeClr val="accent1">
                    <a:lumMod val="50000"/>
                  </a:schemeClr>
                </a:solidFill>
                <a:latin typeface="Arial" panose="020B0604020202020204" pitchFamily="34" charset="0"/>
                <a:cs typeface="Arial" panose="020B0604020202020204" pitchFamily="34" charset="0"/>
              </a:rPr>
              <a:t> </a:t>
            </a:r>
            <a:endParaRPr lang="en-US" sz="1100" dirty="0">
              <a:solidFill>
                <a:schemeClr val="accent1">
                  <a:lumMod val="50000"/>
                </a:schemeClr>
              </a:solidFill>
              <a:latin typeface="Arial" panose="020B0604020202020204" pitchFamily="34" charset="0"/>
              <a:cs typeface="Arial" panose="020B0604020202020204" pitchFamily="34" charset="0"/>
            </a:endParaRPr>
          </a:p>
          <a:p>
            <a:pPr algn="just">
              <a:lnSpc>
                <a:spcPct val="107000"/>
              </a:lnSpc>
              <a:spcAft>
                <a:spcPts val="800"/>
              </a:spcAft>
            </a:pPr>
            <a:r>
              <a:rPr lang="en-US" sz="1100" dirty="0" err="1">
                <a:solidFill>
                  <a:schemeClr val="accent1">
                    <a:lumMod val="50000"/>
                  </a:schemeClr>
                </a:solidFill>
                <a:latin typeface="Arial" panose="020B0604020202020204" pitchFamily="34" charset="0"/>
                <a:cs typeface="Arial" panose="020B0604020202020204" pitchFamily="34" charset="0"/>
              </a:rPr>
              <a:t>Soliq</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stavkasi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a:solidFill>
                  <a:srgbClr val="FF0000"/>
                </a:solidFill>
                <a:latin typeface="Arial" panose="020B0604020202020204" pitchFamily="34" charset="0"/>
                <a:cs typeface="Arial" panose="020B0604020202020204" pitchFamily="34" charset="0"/>
              </a:rPr>
              <a:t>12</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foiz</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qilib</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belgilangan</a:t>
            </a:r>
            <a:r>
              <a:rPr lang="en-US" sz="1100" dirty="0">
                <a:solidFill>
                  <a:schemeClr val="accent1">
                    <a:lumMod val="50000"/>
                  </a:schemeClr>
                </a:solidFill>
                <a:latin typeface="Arial" panose="020B0604020202020204" pitchFamily="34" charset="0"/>
                <a:cs typeface="Arial" panose="020B0604020202020204" pitchFamily="34" charset="0"/>
              </a:rPr>
              <a:t>.</a:t>
            </a:r>
            <a:endParaRPr lang="ru-RU" sz="1100" dirty="0">
              <a:solidFill>
                <a:schemeClr val="accent1">
                  <a:lumMod val="50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AF6505-A775-4864-B23C-39B7D60FE049}"/>
              </a:ext>
            </a:extLst>
          </p:cNvPr>
          <p:cNvSpPr txBox="1"/>
          <p:nvPr/>
        </p:nvSpPr>
        <p:spPr>
          <a:xfrm>
            <a:off x="8987778" y="4463392"/>
            <a:ext cx="2535665" cy="1449756"/>
          </a:xfrm>
          <a:prstGeom prst="rect">
            <a:avLst/>
          </a:prstGeom>
          <a:noFill/>
        </p:spPr>
        <p:txBody>
          <a:bodyPr wrap="square" rtlCol="0">
            <a:spAutoFit/>
          </a:bodyPr>
          <a:lstStyle/>
          <a:p>
            <a:pPr algn="ctr">
              <a:lnSpc>
                <a:spcPct val="107000"/>
              </a:lnSpc>
              <a:spcAft>
                <a:spcPts val="800"/>
              </a:spcAft>
            </a:pPr>
            <a:r>
              <a:rPr lang="uz-Latn-UZ" sz="1100" dirty="0">
                <a:solidFill>
                  <a:schemeClr val="accent1">
                    <a:lumMod val="50000"/>
                  </a:schemeClr>
                </a:solidFill>
                <a:latin typeface="Arial" panose="020B0604020202020204" pitchFamily="34" charset="0"/>
                <a:cs typeface="Arial" panose="020B0604020202020204" pitchFamily="34" charset="0"/>
              </a:rPr>
              <a:t>Soliqni to‘lash tartibi</a:t>
            </a:r>
            <a:endParaRPr lang="en-US" sz="1100" dirty="0">
              <a:solidFill>
                <a:schemeClr val="accent1">
                  <a:lumMod val="50000"/>
                </a:schemeClr>
              </a:solidFill>
              <a:latin typeface="Arial" panose="020B0604020202020204" pitchFamily="34" charset="0"/>
              <a:cs typeface="Arial" panose="020B0604020202020204" pitchFamily="34" charset="0"/>
            </a:endParaRPr>
          </a:p>
          <a:p>
            <a:pPr algn="just">
              <a:lnSpc>
                <a:spcPct val="107000"/>
              </a:lnSpc>
              <a:spcAft>
                <a:spcPts val="800"/>
              </a:spcAft>
            </a:pPr>
            <a:r>
              <a:rPr lang="uz-Latn-UZ" sz="1100" dirty="0">
                <a:solidFill>
                  <a:schemeClr val="accent1">
                    <a:lumMod val="50000"/>
                  </a:schemeClr>
                </a:solidFill>
                <a:latin typeface="Arial" panose="020B0604020202020204" pitchFamily="34" charset="0"/>
                <a:cs typeface="Arial" panose="020B0604020202020204" pitchFamily="34" charset="0"/>
              </a:rPr>
              <a:t>To‘lov manbaida hisoblab chiqarilgan soliq summasi soliq to‘lovchiga daromadlarni to‘lash bilan bir vaqtda, lekin soliq hisobotini taqdim etish muddatlaridan kechiktirmay soliq agenti tomonidan to‘lanadi.</a:t>
            </a:r>
            <a:endParaRPr lang="ru-RU" sz="1100" dirty="0">
              <a:solidFill>
                <a:schemeClr val="accent1">
                  <a:lumMod val="50000"/>
                </a:schemeClr>
              </a:solidFill>
              <a:latin typeface="Arial" panose="020B0604020202020204" pitchFamily="34" charset="0"/>
              <a:cs typeface="Arial" panose="020B0604020202020204" pitchFamily="34" charset="0"/>
            </a:endParaRPr>
          </a:p>
        </p:txBody>
      </p:sp>
      <p:grpSp>
        <p:nvGrpSpPr>
          <p:cNvPr id="27" name="Группа 26"/>
          <p:cNvGrpSpPr/>
          <p:nvPr/>
        </p:nvGrpSpPr>
        <p:grpSpPr>
          <a:xfrm>
            <a:off x="673685" y="6528543"/>
            <a:ext cx="10872630" cy="51275"/>
            <a:chOff x="673685" y="6528543"/>
            <a:chExt cx="10872630" cy="51275"/>
          </a:xfrm>
        </p:grpSpPr>
        <p:sp>
          <p:nvSpPr>
            <p:cNvPr id="28" name="Прямоугольник 38"/>
            <p:cNvSpPr/>
            <p:nvPr/>
          </p:nvSpPr>
          <p:spPr>
            <a:xfrm flipV="1">
              <a:off x="673685" y="6528543"/>
              <a:ext cx="8390941" cy="48894"/>
            </a:xfrm>
            <a:custGeom>
              <a:avLst/>
              <a:gdLst>
                <a:gd name="connsiteX0" fmla="*/ 0 w 8888574"/>
                <a:gd name="connsiteY0" fmla="*/ 0 h 45719"/>
                <a:gd name="connsiteX1" fmla="*/ 8888574 w 8888574"/>
                <a:gd name="connsiteY1" fmla="*/ 0 h 45719"/>
                <a:gd name="connsiteX2" fmla="*/ 8888574 w 8888574"/>
                <a:gd name="connsiteY2" fmla="*/ 45719 h 45719"/>
                <a:gd name="connsiteX3" fmla="*/ 0 w 8888574"/>
                <a:gd name="connsiteY3" fmla="*/ 45719 h 45719"/>
                <a:gd name="connsiteX4" fmla="*/ 0 w 8888574"/>
                <a:gd name="connsiteY4" fmla="*/ 0 h 45719"/>
                <a:gd name="connsiteX0" fmla="*/ 0 w 8924293"/>
                <a:gd name="connsiteY0" fmla="*/ 0 h 48100"/>
                <a:gd name="connsiteX1" fmla="*/ 8888574 w 8924293"/>
                <a:gd name="connsiteY1" fmla="*/ 0 h 48100"/>
                <a:gd name="connsiteX2" fmla="*/ 8924293 w 8924293"/>
                <a:gd name="connsiteY2" fmla="*/ 48100 h 48100"/>
                <a:gd name="connsiteX3" fmla="*/ 0 w 8924293"/>
                <a:gd name="connsiteY3" fmla="*/ 45719 h 48100"/>
                <a:gd name="connsiteX4" fmla="*/ 0 w 8924293"/>
                <a:gd name="connsiteY4" fmla="*/ 0 h 48100"/>
                <a:gd name="connsiteX0" fmla="*/ 0 w 8924293"/>
                <a:gd name="connsiteY0" fmla="*/ 0 h 48100"/>
                <a:gd name="connsiteX1" fmla="*/ 8871905 w 8924293"/>
                <a:gd name="connsiteY1" fmla="*/ 0 h 48100"/>
                <a:gd name="connsiteX2" fmla="*/ 8924293 w 8924293"/>
                <a:gd name="connsiteY2" fmla="*/ 48100 h 48100"/>
                <a:gd name="connsiteX3" fmla="*/ 0 w 8924293"/>
                <a:gd name="connsiteY3" fmla="*/ 45719 h 48100"/>
                <a:gd name="connsiteX4" fmla="*/ 0 w 8924293"/>
                <a:gd name="connsiteY4" fmla="*/ 0 h 48100"/>
                <a:gd name="connsiteX0" fmla="*/ 0 w 8995665"/>
                <a:gd name="connsiteY0" fmla="*/ 0 h 51440"/>
                <a:gd name="connsiteX1" fmla="*/ 8871905 w 8995665"/>
                <a:gd name="connsiteY1" fmla="*/ 0 h 51440"/>
                <a:gd name="connsiteX2" fmla="*/ 8995665 w 8995665"/>
                <a:gd name="connsiteY2" fmla="*/ 51440 h 51440"/>
                <a:gd name="connsiteX3" fmla="*/ 0 w 8995665"/>
                <a:gd name="connsiteY3" fmla="*/ 45719 h 51440"/>
                <a:gd name="connsiteX4" fmla="*/ 0 w 8995665"/>
                <a:gd name="connsiteY4" fmla="*/ 0 h 51440"/>
                <a:gd name="connsiteX0" fmla="*/ 0 w 8982070"/>
                <a:gd name="connsiteY0" fmla="*/ 0 h 51440"/>
                <a:gd name="connsiteX1" fmla="*/ 8871905 w 8982070"/>
                <a:gd name="connsiteY1" fmla="*/ 0 h 51440"/>
                <a:gd name="connsiteX2" fmla="*/ 8982070 w 8982070"/>
                <a:gd name="connsiteY2" fmla="*/ 51440 h 51440"/>
                <a:gd name="connsiteX3" fmla="*/ 0 w 8982070"/>
                <a:gd name="connsiteY3" fmla="*/ 45719 h 51440"/>
                <a:gd name="connsiteX4" fmla="*/ 0 w 8982070"/>
                <a:gd name="connsiteY4" fmla="*/ 0 h 51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2070" h="51440">
                  <a:moveTo>
                    <a:pt x="0" y="0"/>
                  </a:moveTo>
                  <a:lnTo>
                    <a:pt x="8871905" y="0"/>
                  </a:lnTo>
                  <a:lnTo>
                    <a:pt x="8982070" y="51440"/>
                  </a:lnTo>
                  <a:lnTo>
                    <a:pt x="0" y="45719"/>
                  </a:lnTo>
                  <a:lnTo>
                    <a:pt x="0" y="0"/>
                  </a:lnTo>
                  <a:close/>
                </a:path>
              </a:pathLst>
            </a:custGeom>
            <a:solidFill>
              <a:srgbClr val="EAD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39"/>
            <p:cNvSpPr/>
            <p:nvPr/>
          </p:nvSpPr>
          <p:spPr>
            <a:xfrm>
              <a:off x="9010650" y="6530917"/>
              <a:ext cx="1657349" cy="48901"/>
            </a:xfrm>
            <a:custGeom>
              <a:avLst/>
              <a:gdLst>
                <a:gd name="connsiteX0" fmla="*/ 0 w 1096217"/>
                <a:gd name="connsiteY0" fmla="*/ 0 h 46519"/>
                <a:gd name="connsiteX1" fmla="*/ 1096217 w 1096217"/>
                <a:gd name="connsiteY1" fmla="*/ 0 h 46519"/>
                <a:gd name="connsiteX2" fmla="*/ 1096217 w 1096217"/>
                <a:gd name="connsiteY2" fmla="*/ 46519 h 46519"/>
                <a:gd name="connsiteX3" fmla="*/ 0 w 1096217"/>
                <a:gd name="connsiteY3" fmla="*/ 46519 h 46519"/>
                <a:gd name="connsiteX4" fmla="*/ 0 w 1096217"/>
                <a:gd name="connsiteY4" fmla="*/ 0 h 46519"/>
                <a:gd name="connsiteX0" fmla="*/ 57150 w 1096217"/>
                <a:gd name="connsiteY0" fmla="*/ 0 h 48901"/>
                <a:gd name="connsiteX1" fmla="*/ 1096217 w 1096217"/>
                <a:gd name="connsiteY1" fmla="*/ 2382 h 48901"/>
                <a:gd name="connsiteX2" fmla="*/ 1096217 w 1096217"/>
                <a:gd name="connsiteY2" fmla="*/ 48901 h 48901"/>
                <a:gd name="connsiteX3" fmla="*/ 0 w 1096217"/>
                <a:gd name="connsiteY3" fmla="*/ 48901 h 48901"/>
                <a:gd name="connsiteX4" fmla="*/ 57150 w 1096217"/>
                <a:gd name="connsiteY4" fmla="*/ 0 h 48901"/>
                <a:gd name="connsiteX0" fmla="*/ 57150 w 1096217"/>
                <a:gd name="connsiteY0" fmla="*/ 0 h 48901"/>
                <a:gd name="connsiteX1" fmla="*/ 1096217 w 1096217"/>
                <a:gd name="connsiteY1" fmla="*/ 2382 h 48901"/>
                <a:gd name="connsiteX2" fmla="*/ 1053354 w 1096217"/>
                <a:gd name="connsiteY2" fmla="*/ 48901 h 48901"/>
                <a:gd name="connsiteX3" fmla="*/ 0 w 1096217"/>
                <a:gd name="connsiteY3" fmla="*/ 48901 h 48901"/>
                <a:gd name="connsiteX4" fmla="*/ 57150 w 1096217"/>
                <a:gd name="connsiteY4" fmla="*/ 0 h 4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217" h="48901">
                  <a:moveTo>
                    <a:pt x="57150" y="0"/>
                  </a:moveTo>
                  <a:lnTo>
                    <a:pt x="1096217" y="2382"/>
                  </a:lnTo>
                  <a:lnTo>
                    <a:pt x="1053354" y="48901"/>
                  </a:lnTo>
                  <a:lnTo>
                    <a:pt x="0" y="48901"/>
                  </a:lnTo>
                  <a:lnTo>
                    <a:pt x="57150" y="0"/>
                  </a:lnTo>
                  <a:close/>
                </a:path>
              </a:pathLst>
            </a:custGeom>
            <a:solidFill>
              <a:srgbClr val="0D1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40"/>
            <p:cNvSpPr/>
            <p:nvPr/>
          </p:nvSpPr>
          <p:spPr>
            <a:xfrm>
              <a:off x="10637434" y="6531349"/>
              <a:ext cx="908881" cy="48100"/>
            </a:xfrm>
            <a:custGeom>
              <a:avLst/>
              <a:gdLst>
                <a:gd name="connsiteX0" fmla="*/ 0 w 861256"/>
                <a:gd name="connsiteY0" fmla="*/ 0 h 45719"/>
                <a:gd name="connsiteX1" fmla="*/ 861256 w 861256"/>
                <a:gd name="connsiteY1" fmla="*/ 0 h 45719"/>
                <a:gd name="connsiteX2" fmla="*/ 861256 w 861256"/>
                <a:gd name="connsiteY2" fmla="*/ 45719 h 45719"/>
                <a:gd name="connsiteX3" fmla="*/ 0 w 861256"/>
                <a:gd name="connsiteY3" fmla="*/ 45719 h 45719"/>
                <a:gd name="connsiteX4" fmla="*/ 0 w 861256"/>
                <a:gd name="connsiteY4" fmla="*/ 0 h 45719"/>
                <a:gd name="connsiteX0" fmla="*/ 28575 w 889831"/>
                <a:gd name="connsiteY0" fmla="*/ 0 h 48100"/>
                <a:gd name="connsiteX1" fmla="*/ 889831 w 889831"/>
                <a:gd name="connsiteY1" fmla="*/ 0 h 48100"/>
                <a:gd name="connsiteX2" fmla="*/ 889831 w 889831"/>
                <a:gd name="connsiteY2" fmla="*/ 45719 h 48100"/>
                <a:gd name="connsiteX3" fmla="*/ 0 w 889831"/>
                <a:gd name="connsiteY3" fmla="*/ 48100 h 48100"/>
                <a:gd name="connsiteX4" fmla="*/ 28575 w 889831"/>
                <a:gd name="connsiteY4" fmla="*/ 0 h 48100"/>
                <a:gd name="connsiteX0" fmla="*/ 50006 w 889831"/>
                <a:gd name="connsiteY0" fmla="*/ 0 h 48100"/>
                <a:gd name="connsiteX1" fmla="*/ 889831 w 889831"/>
                <a:gd name="connsiteY1" fmla="*/ 0 h 48100"/>
                <a:gd name="connsiteX2" fmla="*/ 889831 w 889831"/>
                <a:gd name="connsiteY2" fmla="*/ 45719 h 48100"/>
                <a:gd name="connsiteX3" fmla="*/ 0 w 889831"/>
                <a:gd name="connsiteY3" fmla="*/ 48100 h 48100"/>
                <a:gd name="connsiteX4" fmla="*/ 50006 w 889831"/>
                <a:gd name="connsiteY4" fmla="*/ 0 h 48100"/>
                <a:gd name="connsiteX0" fmla="*/ 69056 w 908881"/>
                <a:gd name="connsiteY0" fmla="*/ 0 h 48100"/>
                <a:gd name="connsiteX1" fmla="*/ 908881 w 908881"/>
                <a:gd name="connsiteY1" fmla="*/ 0 h 48100"/>
                <a:gd name="connsiteX2" fmla="*/ 908881 w 908881"/>
                <a:gd name="connsiteY2" fmla="*/ 45719 h 48100"/>
                <a:gd name="connsiteX3" fmla="*/ 0 w 908881"/>
                <a:gd name="connsiteY3" fmla="*/ 48100 h 48100"/>
                <a:gd name="connsiteX4" fmla="*/ 69056 w 908881"/>
                <a:gd name="connsiteY4" fmla="*/ 0 h 4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881" h="48100">
                  <a:moveTo>
                    <a:pt x="69056" y="0"/>
                  </a:moveTo>
                  <a:lnTo>
                    <a:pt x="908881" y="0"/>
                  </a:lnTo>
                  <a:lnTo>
                    <a:pt x="908881" y="45719"/>
                  </a:lnTo>
                  <a:lnTo>
                    <a:pt x="0" y="48100"/>
                  </a:lnTo>
                  <a:lnTo>
                    <a:pt x="69056"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 name="Rectangle 15">
            <a:extLst>
              <a:ext uri="{FF2B5EF4-FFF2-40B4-BE49-F238E27FC236}">
                <a16:creationId xmlns:a16="http://schemas.microsoft.com/office/drawing/2014/main" id="{6BAF1C17-08E4-A627-83BE-7E8E15CF61B9}"/>
              </a:ext>
            </a:extLst>
          </p:cNvPr>
          <p:cNvSpPr/>
          <p:nvPr/>
        </p:nvSpPr>
        <p:spPr>
          <a:xfrm>
            <a:off x="0" y="826448"/>
            <a:ext cx="12192000" cy="49196"/>
          </a:xfrm>
          <a:prstGeom prst="rect">
            <a:avLst/>
          </a:prstGeom>
          <a:solidFill>
            <a:srgbClr val="2694B2"/>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74320" marR="0" lvl="0" indent="0" algn="l" defTabSz="914400" rtl="0" eaLnBrk="1" fontAlgn="auto" latinLnBrk="0" hangingPunct="1">
              <a:lnSpc>
                <a:spcPct val="100000"/>
              </a:lnSpc>
              <a:spcBef>
                <a:spcPts val="0"/>
              </a:spcBef>
              <a:spcAft>
                <a:spcPts val="0"/>
              </a:spcAft>
              <a:buClrTx/>
              <a:buSzTx/>
              <a:buFontTx/>
              <a:buNone/>
              <a:tabLst/>
              <a:defRPr/>
            </a:pPr>
            <a:endParaRPr kumimoji="0" lang="ru-RU" sz="11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1" name="TextBox 10">
            <a:extLst>
              <a:ext uri="{FF2B5EF4-FFF2-40B4-BE49-F238E27FC236}">
                <a16:creationId xmlns:a16="http://schemas.microsoft.com/office/drawing/2014/main" id="{36B8F391-DCCD-07E0-584D-C1E3037F8D7E}"/>
              </a:ext>
            </a:extLst>
          </p:cNvPr>
          <p:cNvSpPr txBox="1"/>
          <p:nvPr/>
        </p:nvSpPr>
        <p:spPr>
          <a:xfrm>
            <a:off x="3228435" y="142987"/>
            <a:ext cx="6597051" cy="646331"/>
          </a:xfrm>
          <a:prstGeom prst="rect">
            <a:avLst/>
          </a:prstGeom>
          <a:noFill/>
        </p:spPr>
        <p:txBody>
          <a:bodyPr wrap="square">
            <a:spAutoFit/>
          </a:bodyPr>
          <a:lstStyle/>
          <a:p>
            <a:pPr algn="ctr"/>
            <a:r>
              <a:rPr lang="en-US" sz="1800" b="1" dirty="0" err="1">
                <a:solidFill>
                  <a:schemeClr val="accent5">
                    <a:lumMod val="50000"/>
                  </a:schemeClr>
                </a:solidFill>
                <a:latin typeface="Arial" panose="020B0604020202020204" pitchFamily="34" charset="0"/>
                <a:cs typeface="Arial" panose="020B0604020202020204" pitchFamily="34" charset="0"/>
              </a:rPr>
              <a:t>NNTlarni</a:t>
            </a:r>
            <a:r>
              <a:rPr lang="en-US" sz="1800" b="1" dirty="0">
                <a:solidFill>
                  <a:schemeClr val="accent5">
                    <a:lumMod val="50000"/>
                  </a:schemeClr>
                </a:solidFill>
                <a:latin typeface="Arial" panose="020B0604020202020204" pitchFamily="34" charset="0"/>
                <a:cs typeface="Arial" panose="020B0604020202020204" pitchFamily="34" charset="0"/>
              </a:rPr>
              <a:t> </a:t>
            </a:r>
            <a:r>
              <a:rPr lang="en-US" sz="1800" b="1" dirty="0" err="1">
                <a:solidFill>
                  <a:schemeClr val="accent5">
                    <a:lumMod val="50000"/>
                  </a:schemeClr>
                </a:solidFill>
                <a:latin typeface="Arial" panose="020B0604020202020204" pitchFamily="34" charset="0"/>
                <a:cs typeface="Arial" panose="020B0604020202020204" pitchFamily="34" charset="0"/>
              </a:rPr>
              <a:t>soliq</a:t>
            </a:r>
            <a:r>
              <a:rPr lang="en-US" sz="1800" b="1" dirty="0">
                <a:solidFill>
                  <a:schemeClr val="accent5">
                    <a:lumMod val="50000"/>
                  </a:schemeClr>
                </a:solidFill>
                <a:latin typeface="Arial" panose="020B0604020202020204" pitchFamily="34" charset="0"/>
                <a:cs typeface="Arial" panose="020B0604020202020204" pitchFamily="34" charset="0"/>
              </a:rPr>
              <a:t> </a:t>
            </a:r>
            <a:r>
              <a:rPr lang="en-US" sz="1800" b="1" dirty="0" err="1">
                <a:solidFill>
                  <a:schemeClr val="accent5">
                    <a:lumMod val="50000"/>
                  </a:schemeClr>
                </a:solidFill>
                <a:latin typeface="Arial" panose="020B0604020202020204" pitchFamily="34" charset="0"/>
                <a:cs typeface="Arial" panose="020B0604020202020204" pitchFamily="34" charset="0"/>
              </a:rPr>
              <a:t>agenti</a:t>
            </a:r>
            <a:r>
              <a:rPr lang="en-US" sz="1800" b="1" dirty="0">
                <a:solidFill>
                  <a:schemeClr val="accent5">
                    <a:lumMod val="50000"/>
                  </a:schemeClr>
                </a:solidFill>
                <a:latin typeface="Arial" panose="020B0604020202020204" pitchFamily="34" charset="0"/>
                <a:cs typeface="Arial" panose="020B0604020202020204" pitchFamily="34" charset="0"/>
              </a:rPr>
              <a:t> </a:t>
            </a:r>
            <a:r>
              <a:rPr lang="en-US" sz="1800" b="1" dirty="0" err="1">
                <a:solidFill>
                  <a:schemeClr val="accent5">
                    <a:lumMod val="50000"/>
                  </a:schemeClr>
                </a:solidFill>
                <a:latin typeface="Arial" panose="020B0604020202020204" pitchFamily="34" charset="0"/>
                <a:cs typeface="Arial" panose="020B0604020202020204" pitchFamily="34" charset="0"/>
              </a:rPr>
              <a:t>sifatida</a:t>
            </a:r>
            <a:r>
              <a:rPr lang="en-US" sz="1800" b="1" dirty="0">
                <a:solidFill>
                  <a:schemeClr val="accent5">
                    <a:lumMod val="50000"/>
                  </a:schemeClr>
                </a:solidFill>
                <a:latin typeface="Arial" panose="020B0604020202020204" pitchFamily="34" charset="0"/>
                <a:cs typeface="Arial" panose="020B0604020202020204" pitchFamily="34" charset="0"/>
              </a:rPr>
              <a:t> </a:t>
            </a:r>
            <a:r>
              <a:rPr lang="en-US" sz="1800" b="1" dirty="0" err="1">
                <a:solidFill>
                  <a:schemeClr val="accent5">
                    <a:lumMod val="50000"/>
                  </a:schemeClr>
                </a:solidFill>
                <a:latin typeface="Arial" panose="020B0604020202020204" pitchFamily="34" charset="0"/>
                <a:cs typeface="Arial" panose="020B0604020202020204" pitchFamily="34" charset="0"/>
              </a:rPr>
              <a:t>soliqqa</a:t>
            </a:r>
            <a:r>
              <a:rPr lang="en-US" sz="1800" b="1" dirty="0">
                <a:solidFill>
                  <a:schemeClr val="accent5">
                    <a:lumMod val="50000"/>
                  </a:schemeClr>
                </a:solidFill>
                <a:latin typeface="Arial" panose="020B0604020202020204" pitchFamily="34" charset="0"/>
                <a:cs typeface="Arial" panose="020B0604020202020204" pitchFamily="34" charset="0"/>
              </a:rPr>
              <a:t> </a:t>
            </a:r>
            <a:r>
              <a:rPr lang="en-US" sz="1800" b="1" dirty="0" err="1">
                <a:solidFill>
                  <a:schemeClr val="accent5">
                    <a:lumMod val="50000"/>
                  </a:schemeClr>
                </a:solidFill>
                <a:latin typeface="Arial" panose="020B0604020202020204" pitchFamily="34" charset="0"/>
                <a:cs typeface="Arial" panose="020B0604020202020204" pitchFamily="34" charset="0"/>
              </a:rPr>
              <a:t>tortish</a:t>
            </a:r>
            <a:endParaRPr lang="uz-Cyrl-UZ" sz="1800" b="1" dirty="0">
              <a:solidFill>
                <a:schemeClr val="accent5">
                  <a:lumMod val="50000"/>
                </a:schemeClr>
              </a:solidFill>
              <a:latin typeface="Arial" panose="020B0604020202020204" pitchFamily="34" charset="0"/>
              <a:cs typeface="Arial" panose="020B0604020202020204" pitchFamily="34" charset="0"/>
            </a:endParaRPr>
          </a:p>
          <a:p>
            <a:pPr algn="ctr"/>
            <a:endParaRPr lang="ru-RU" dirty="0"/>
          </a:p>
        </p:txBody>
      </p:sp>
      <p:sp>
        <p:nvSpPr>
          <p:cNvPr id="14" name="TextBox 13">
            <a:extLst>
              <a:ext uri="{FF2B5EF4-FFF2-40B4-BE49-F238E27FC236}">
                <a16:creationId xmlns:a16="http://schemas.microsoft.com/office/drawing/2014/main" id="{E30C7067-DCFA-E912-D023-92F4DEDE9AEF}"/>
              </a:ext>
            </a:extLst>
          </p:cNvPr>
          <p:cNvSpPr txBox="1"/>
          <p:nvPr/>
        </p:nvSpPr>
        <p:spPr>
          <a:xfrm>
            <a:off x="626231" y="4551953"/>
            <a:ext cx="2167747" cy="725199"/>
          </a:xfrm>
          <a:prstGeom prst="rect">
            <a:avLst/>
          </a:prstGeom>
          <a:noFill/>
        </p:spPr>
        <p:txBody>
          <a:bodyPr wrap="square" rtlCol="0">
            <a:spAutoFit/>
          </a:bodyPr>
          <a:lstStyle/>
          <a:p>
            <a:pPr algn="just">
              <a:lnSpc>
                <a:spcPct val="107000"/>
              </a:lnSpc>
              <a:spcAft>
                <a:spcPts val="800"/>
              </a:spcAft>
            </a:pPr>
            <a:r>
              <a:rPr lang="uz-Latn-UZ" sz="1100" dirty="0">
                <a:solidFill>
                  <a:schemeClr val="accent1">
                    <a:lumMod val="50000"/>
                  </a:schemeClr>
                </a:solidFill>
                <a:latin typeface="Arial" panose="020B0604020202020204" pitchFamily="34" charset="0"/>
                <a:cs typeface="Arial" panose="020B0604020202020204" pitchFamily="34" charset="0"/>
              </a:rPr>
              <a:t>Kalendar yil soliq davridir.</a:t>
            </a:r>
            <a:endParaRPr lang="en-US" sz="1100" dirty="0">
              <a:solidFill>
                <a:schemeClr val="accent1">
                  <a:lumMod val="50000"/>
                </a:schemeClr>
              </a:solidFill>
              <a:latin typeface="Arial" panose="020B0604020202020204" pitchFamily="34" charset="0"/>
              <a:cs typeface="Arial" panose="020B0604020202020204" pitchFamily="34" charset="0"/>
            </a:endParaRPr>
          </a:p>
          <a:p>
            <a:pPr algn="just">
              <a:lnSpc>
                <a:spcPct val="107000"/>
              </a:lnSpc>
              <a:spcAft>
                <a:spcPts val="800"/>
              </a:spcAft>
            </a:pPr>
            <a:r>
              <a:rPr lang="uz-Latn-UZ" sz="1100" dirty="0">
                <a:solidFill>
                  <a:schemeClr val="accent1">
                    <a:lumMod val="50000"/>
                  </a:schemeClr>
                </a:solidFill>
                <a:latin typeface="Arial" panose="020B0604020202020204" pitchFamily="34" charset="0"/>
                <a:cs typeface="Arial" panose="020B0604020202020204" pitchFamily="34" charset="0"/>
              </a:rPr>
              <a:t>Soliq agentlari uchun hisobot davri bir oydir.</a:t>
            </a:r>
            <a:endParaRPr lang="ru-RU" sz="1100" dirty="0">
              <a:solidFill>
                <a:schemeClr val="accent1">
                  <a:lumMod val="50000"/>
                </a:schemeClr>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E4531993-21E0-607A-4381-AB9436F1CE76}"/>
              </a:ext>
            </a:extLst>
          </p:cNvPr>
          <p:cNvSpPr txBox="1"/>
          <p:nvPr/>
        </p:nvSpPr>
        <p:spPr>
          <a:xfrm>
            <a:off x="9038295" y="2116503"/>
            <a:ext cx="2485148" cy="1347164"/>
          </a:xfrm>
          <a:prstGeom prst="rect">
            <a:avLst/>
          </a:prstGeom>
          <a:noFill/>
        </p:spPr>
        <p:txBody>
          <a:bodyPr wrap="square" rtlCol="0">
            <a:spAutoFit/>
          </a:bodyPr>
          <a:lstStyle/>
          <a:p>
            <a:pPr algn="just">
              <a:lnSpc>
                <a:spcPct val="107000"/>
              </a:lnSpc>
              <a:spcAft>
                <a:spcPts val="800"/>
              </a:spcAft>
            </a:pPr>
            <a:r>
              <a:rPr lang="en-US" sz="1100" dirty="0" err="1">
                <a:solidFill>
                  <a:schemeClr val="accent1">
                    <a:lumMod val="50000"/>
                  </a:schemeClr>
                </a:solidFill>
                <a:latin typeface="Arial" panose="020B0604020202020204" pitchFamily="34" charset="0"/>
                <a:cs typeface="Arial" panose="020B0604020202020204" pitchFamily="34" charset="0"/>
              </a:rPr>
              <a:t>Soliq</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hisobotini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taqdim</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etish</a:t>
            </a:r>
            <a:r>
              <a:rPr lang="en-US" sz="1100" dirty="0">
                <a:solidFill>
                  <a:schemeClr val="accent1">
                    <a:lumMod val="50000"/>
                  </a:schemeClr>
                </a:solidFill>
                <a:latin typeface="Arial" panose="020B0604020202020204" pitchFamily="34" charset="0"/>
                <a:cs typeface="Arial" panose="020B0604020202020204" pitchFamily="34" charset="0"/>
              </a:rPr>
              <a:t> </a:t>
            </a:r>
            <a:r>
              <a:rPr lang="uz-Latn-UZ" sz="1100" dirty="0">
                <a:solidFill>
                  <a:schemeClr val="accent1">
                    <a:lumMod val="50000"/>
                  </a:schemeClr>
                </a:solidFill>
                <a:latin typeface="Arial" panose="020B0604020202020204" pitchFamily="34" charset="0"/>
                <a:cs typeface="Arial" panose="020B0604020202020204" pitchFamily="34" charset="0"/>
              </a:rPr>
              <a:t>har oyda, soliq bo‘yicha hisobda turgan joydagi soliq organiga</a:t>
            </a:r>
            <a:r>
              <a:rPr lang="en-US" sz="1100" dirty="0">
                <a:solidFill>
                  <a:schemeClr val="accent1">
                    <a:lumMod val="50000"/>
                  </a:schemeClr>
                </a:solidFill>
                <a:latin typeface="Arial" panose="020B0604020202020204" pitchFamily="34" charset="0"/>
                <a:cs typeface="Arial" panose="020B0604020202020204" pitchFamily="34" charset="0"/>
              </a:rPr>
              <a:t> </a:t>
            </a:r>
            <a:r>
              <a:rPr lang="uz-Latn-UZ" sz="1100" dirty="0">
                <a:solidFill>
                  <a:schemeClr val="accent1">
                    <a:lumMod val="50000"/>
                  </a:schemeClr>
                </a:solidFill>
                <a:latin typeface="Arial" panose="020B0604020202020204" pitchFamily="34" charset="0"/>
                <a:cs typeface="Arial" panose="020B0604020202020204" pitchFamily="34" charset="0"/>
              </a:rPr>
              <a:t>hisobot davridan keyingi oyning o‘n beshinchi kunidan kechiktirmay, yil yakunlari bo‘yicha esa — keyingi yilning 15-fevralidan kechiktirmay</a:t>
            </a:r>
            <a:r>
              <a:rPr lang="ru-RU" sz="1100" dirty="0">
                <a:solidFill>
                  <a:schemeClr val="accent1">
                    <a:lumMod val="50000"/>
                  </a:schemeClr>
                </a:solidFill>
                <a:latin typeface="Arial" panose="020B0604020202020204" pitchFamily="34" charset="0"/>
                <a:cs typeface="Arial" panose="020B0604020202020204" pitchFamily="34" charset="0"/>
              </a:rPr>
              <a:t>  </a:t>
            </a:r>
            <a:endParaRPr lang="en-US" sz="1100" dirty="0">
              <a:solidFill>
                <a:schemeClr val="accent1">
                  <a:lumMod val="50000"/>
                </a:schemeClr>
              </a:solidFill>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03531174-0B65-16E9-DBE4-52979F6976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621" y="55202"/>
            <a:ext cx="1591443" cy="734115"/>
          </a:xfrm>
          <a:prstGeom prst="rect">
            <a:avLst/>
          </a:prstGeom>
        </p:spPr>
      </p:pic>
    </p:spTree>
    <p:extLst>
      <p:ext uri="{BB962C8B-B14F-4D97-AF65-F5344CB8AC3E}">
        <p14:creationId xmlns:p14="http://schemas.microsoft.com/office/powerpoint/2010/main" val="4240017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26">
            <a:extLst>
              <a:ext uri="{FF2B5EF4-FFF2-40B4-BE49-F238E27FC236}">
                <a16:creationId xmlns:a16="http://schemas.microsoft.com/office/drawing/2014/main" id="{45CAC6D0-4B2E-4D28-89C1-2FD3607CB28E}"/>
              </a:ext>
            </a:extLst>
          </p:cNvPr>
          <p:cNvGrpSpPr/>
          <p:nvPr/>
        </p:nvGrpSpPr>
        <p:grpSpPr>
          <a:xfrm>
            <a:off x="812025" y="1441321"/>
            <a:ext cx="3706131" cy="4352482"/>
            <a:chOff x="4301450" y="1345460"/>
            <a:chExt cx="3706131" cy="4352482"/>
          </a:xfrm>
          <a:solidFill>
            <a:srgbClr val="D6BFA8"/>
          </a:solidFill>
        </p:grpSpPr>
        <p:sp>
          <p:nvSpPr>
            <p:cNvPr id="94" name="Freeform 6">
              <a:extLst>
                <a:ext uri="{FF2B5EF4-FFF2-40B4-BE49-F238E27FC236}">
                  <a16:creationId xmlns:a16="http://schemas.microsoft.com/office/drawing/2014/main" id="{15D20CA0-A5CF-4B38-926C-853822594E47}"/>
                </a:ext>
              </a:extLst>
            </p:cNvPr>
            <p:cNvSpPr>
              <a:spLocks noEditPoints="1"/>
            </p:cNvSpPr>
            <p:nvPr/>
          </p:nvSpPr>
          <p:spPr bwMode="auto">
            <a:xfrm>
              <a:off x="5237576" y="2150644"/>
              <a:ext cx="1805748" cy="3547298"/>
            </a:xfrm>
            <a:custGeom>
              <a:avLst/>
              <a:gdLst>
                <a:gd name="T0" fmla="*/ 503 w 2130"/>
                <a:gd name="T1" fmla="*/ 2507 h 4055"/>
                <a:gd name="T2" fmla="*/ 387 w 2130"/>
                <a:gd name="T3" fmla="*/ 2072 h 4055"/>
                <a:gd name="T4" fmla="*/ 172 w 2130"/>
                <a:gd name="T5" fmla="*/ 1655 h 4055"/>
                <a:gd name="T6" fmla="*/ 35 w 2130"/>
                <a:gd name="T7" fmla="*/ 1291 h 4055"/>
                <a:gd name="T8" fmla="*/ 24 w 2130"/>
                <a:gd name="T9" fmla="*/ 824 h 4055"/>
                <a:gd name="T10" fmla="*/ 81 w 2130"/>
                <a:gd name="T11" fmla="*/ 647 h 4055"/>
                <a:gd name="T12" fmla="*/ 341 w 2130"/>
                <a:gd name="T13" fmla="*/ 262 h 4055"/>
                <a:gd name="T14" fmla="*/ 640 w 2130"/>
                <a:gd name="T15" fmla="*/ 80 h 4055"/>
                <a:gd name="T16" fmla="*/ 1219 w 2130"/>
                <a:gd name="T17" fmla="*/ 12 h 4055"/>
                <a:gd name="T18" fmla="*/ 1728 w 2130"/>
                <a:gd name="T19" fmla="*/ 189 h 4055"/>
                <a:gd name="T20" fmla="*/ 2056 w 2130"/>
                <a:gd name="T21" fmla="*/ 625 h 4055"/>
                <a:gd name="T22" fmla="*/ 2104 w 2130"/>
                <a:gd name="T23" fmla="*/ 1201 h 4055"/>
                <a:gd name="T24" fmla="*/ 1946 w 2130"/>
                <a:gd name="T25" fmla="*/ 1616 h 4055"/>
                <a:gd name="T26" fmla="*/ 1702 w 2130"/>
                <a:gd name="T27" fmla="*/ 2039 h 4055"/>
                <a:gd name="T28" fmla="*/ 1582 w 2130"/>
                <a:gd name="T29" fmla="*/ 2376 h 4055"/>
                <a:gd name="T30" fmla="*/ 1567 w 2130"/>
                <a:gd name="T31" fmla="*/ 3175 h 4055"/>
                <a:gd name="T32" fmla="*/ 1436 w 2130"/>
                <a:gd name="T33" fmla="*/ 3442 h 4055"/>
                <a:gd name="T34" fmla="*/ 1179 w 2130"/>
                <a:gd name="T35" fmla="*/ 3859 h 4055"/>
                <a:gd name="T36" fmla="*/ 979 w 2130"/>
                <a:gd name="T37" fmla="*/ 4016 h 4055"/>
                <a:gd name="T38" fmla="*/ 694 w 2130"/>
                <a:gd name="T39" fmla="*/ 3546 h 4055"/>
                <a:gd name="T40" fmla="*/ 519 w 2130"/>
                <a:gd name="T41" fmla="*/ 3253 h 4055"/>
                <a:gd name="T42" fmla="*/ 505 w 2130"/>
                <a:gd name="T43" fmla="*/ 2850 h 4055"/>
                <a:gd name="T44" fmla="*/ 1035 w 2130"/>
                <a:gd name="T45" fmla="*/ 2418 h 4055"/>
                <a:gd name="T46" fmla="*/ 1434 w 2130"/>
                <a:gd name="T47" fmla="*/ 2385 h 4055"/>
                <a:gd name="T48" fmla="*/ 1571 w 2130"/>
                <a:gd name="T49" fmla="*/ 1968 h 4055"/>
                <a:gd name="T50" fmla="*/ 1843 w 2130"/>
                <a:gd name="T51" fmla="*/ 1492 h 4055"/>
                <a:gd name="T52" fmla="*/ 1969 w 2130"/>
                <a:gd name="T53" fmla="*/ 1118 h 4055"/>
                <a:gd name="T54" fmla="*/ 1788 w 2130"/>
                <a:gd name="T55" fmla="*/ 444 h 4055"/>
                <a:gd name="T56" fmla="*/ 1302 w 2130"/>
                <a:gd name="T57" fmla="*/ 172 h 4055"/>
                <a:gd name="T58" fmla="*/ 719 w 2130"/>
                <a:gd name="T59" fmla="*/ 208 h 4055"/>
                <a:gd name="T60" fmla="*/ 244 w 2130"/>
                <a:gd name="T61" fmla="*/ 633 h 4055"/>
                <a:gd name="T62" fmla="*/ 152 w 2130"/>
                <a:gd name="T63" fmla="*/ 1033 h 4055"/>
                <a:gd name="T64" fmla="*/ 247 w 2130"/>
                <a:gd name="T65" fmla="*/ 1466 h 4055"/>
                <a:gd name="T66" fmla="*/ 480 w 2130"/>
                <a:gd name="T67" fmla="*/ 1917 h 4055"/>
                <a:gd name="T68" fmla="*/ 638 w 2130"/>
                <a:gd name="T69" fmla="*/ 2389 h 4055"/>
                <a:gd name="T70" fmla="*/ 1035 w 2130"/>
                <a:gd name="T71" fmla="*/ 2418 h 4055"/>
                <a:gd name="T72" fmla="*/ 1036 w 2130"/>
                <a:gd name="T73" fmla="*/ 3269 h 4055"/>
                <a:gd name="T74" fmla="*/ 671 w 2130"/>
                <a:gd name="T75" fmla="*/ 3276 h 4055"/>
                <a:gd name="T76" fmla="*/ 714 w 2130"/>
                <a:gd name="T77" fmla="*/ 3355 h 4055"/>
                <a:gd name="T78" fmla="*/ 900 w 2130"/>
                <a:gd name="T79" fmla="*/ 3629 h 4055"/>
                <a:gd name="T80" fmla="*/ 1195 w 2130"/>
                <a:gd name="T81" fmla="*/ 3612 h 4055"/>
                <a:gd name="T82" fmla="*/ 1390 w 2130"/>
                <a:gd name="T83" fmla="*/ 3297 h 4055"/>
                <a:gd name="T84" fmla="*/ 1376 w 2130"/>
                <a:gd name="T85" fmla="*/ 3269 h 4055"/>
                <a:gd name="T86" fmla="*/ 1433 w 2130"/>
                <a:gd name="T87" fmla="*/ 2860 h 4055"/>
                <a:gd name="T88" fmla="*/ 1408 w 2130"/>
                <a:gd name="T89" fmla="*/ 2565 h 4055"/>
                <a:gd name="T90" fmla="*/ 1245 w 2130"/>
                <a:gd name="T91" fmla="*/ 2589 h 4055"/>
                <a:gd name="T92" fmla="*/ 1271 w 2130"/>
                <a:gd name="T93" fmla="*/ 3157 h 4055"/>
                <a:gd name="T94" fmla="*/ 1433 w 2130"/>
                <a:gd name="T95" fmla="*/ 3126 h 4055"/>
                <a:gd name="T96" fmla="*/ 810 w 2130"/>
                <a:gd name="T97" fmla="*/ 2861 h 4055"/>
                <a:gd name="T98" fmla="*/ 788 w 2130"/>
                <a:gd name="T99" fmla="*/ 2566 h 4055"/>
                <a:gd name="T100" fmla="*/ 638 w 2130"/>
                <a:gd name="T101" fmla="*/ 2589 h 4055"/>
                <a:gd name="T102" fmla="*/ 663 w 2130"/>
                <a:gd name="T103" fmla="*/ 3157 h 4055"/>
                <a:gd name="T104" fmla="*/ 810 w 2130"/>
                <a:gd name="T105" fmla="*/ 3125 h 4055"/>
                <a:gd name="T106" fmla="*/ 945 w 2130"/>
                <a:gd name="T107" fmla="*/ 2861 h 4055"/>
                <a:gd name="T108" fmla="*/ 972 w 2130"/>
                <a:gd name="T109" fmla="*/ 3157 h 4055"/>
                <a:gd name="T110" fmla="*/ 1110 w 2130"/>
                <a:gd name="T111" fmla="*/ 3126 h 4055"/>
                <a:gd name="T112" fmla="*/ 1111 w 2130"/>
                <a:gd name="T113" fmla="*/ 2596 h 4055"/>
                <a:gd name="T114" fmla="*/ 970 w 2130"/>
                <a:gd name="T115" fmla="*/ 2565 h 4055"/>
                <a:gd name="T116" fmla="*/ 945 w 2130"/>
                <a:gd name="T117" fmla="*/ 2861 h 4055"/>
                <a:gd name="T118" fmla="*/ 970 w 2130"/>
                <a:gd name="T119" fmla="*/ 3741 h 4055"/>
                <a:gd name="T120" fmla="*/ 1020 w 2130"/>
                <a:gd name="T121" fmla="*/ 3861 h 4055"/>
                <a:gd name="T122" fmla="*/ 1101 w 2130"/>
                <a:gd name="T123" fmla="*/ 3764 h 4055"/>
                <a:gd name="T124" fmla="*/ 1031 w 2130"/>
                <a:gd name="T125" fmla="*/ 3741 h 4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0" h="4055">
                  <a:moveTo>
                    <a:pt x="504" y="2850"/>
                  </a:moveTo>
                  <a:cubicBezTo>
                    <a:pt x="504" y="2736"/>
                    <a:pt x="507" y="2621"/>
                    <a:pt x="503" y="2507"/>
                  </a:cubicBezTo>
                  <a:cubicBezTo>
                    <a:pt x="500" y="2424"/>
                    <a:pt x="485" y="2343"/>
                    <a:pt x="457" y="2264"/>
                  </a:cubicBezTo>
                  <a:cubicBezTo>
                    <a:pt x="434" y="2200"/>
                    <a:pt x="414" y="2134"/>
                    <a:pt x="387" y="2072"/>
                  </a:cubicBezTo>
                  <a:cubicBezTo>
                    <a:pt x="355" y="2000"/>
                    <a:pt x="316" y="1930"/>
                    <a:pt x="280" y="1860"/>
                  </a:cubicBezTo>
                  <a:cubicBezTo>
                    <a:pt x="244" y="1791"/>
                    <a:pt x="206" y="1724"/>
                    <a:pt x="172" y="1655"/>
                  </a:cubicBezTo>
                  <a:cubicBezTo>
                    <a:pt x="140" y="1590"/>
                    <a:pt x="110" y="1524"/>
                    <a:pt x="84" y="1457"/>
                  </a:cubicBezTo>
                  <a:cubicBezTo>
                    <a:pt x="63" y="1403"/>
                    <a:pt x="49" y="1347"/>
                    <a:pt x="35" y="1291"/>
                  </a:cubicBezTo>
                  <a:cubicBezTo>
                    <a:pt x="13" y="1200"/>
                    <a:pt x="0" y="1107"/>
                    <a:pt x="4" y="1012"/>
                  </a:cubicBezTo>
                  <a:cubicBezTo>
                    <a:pt x="7" y="949"/>
                    <a:pt x="14" y="886"/>
                    <a:pt x="24" y="824"/>
                  </a:cubicBezTo>
                  <a:cubicBezTo>
                    <a:pt x="33" y="775"/>
                    <a:pt x="49" y="728"/>
                    <a:pt x="63" y="680"/>
                  </a:cubicBezTo>
                  <a:cubicBezTo>
                    <a:pt x="67" y="668"/>
                    <a:pt x="78" y="659"/>
                    <a:pt x="81" y="647"/>
                  </a:cubicBezTo>
                  <a:cubicBezTo>
                    <a:pt x="103" y="575"/>
                    <a:pt x="138" y="509"/>
                    <a:pt x="179" y="447"/>
                  </a:cubicBezTo>
                  <a:cubicBezTo>
                    <a:pt x="225" y="378"/>
                    <a:pt x="277" y="314"/>
                    <a:pt x="341" y="262"/>
                  </a:cubicBezTo>
                  <a:cubicBezTo>
                    <a:pt x="389" y="222"/>
                    <a:pt x="439" y="184"/>
                    <a:pt x="492" y="152"/>
                  </a:cubicBezTo>
                  <a:cubicBezTo>
                    <a:pt x="538" y="123"/>
                    <a:pt x="589" y="101"/>
                    <a:pt x="640" y="80"/>
                  </a:cubicBezTo>
                  <a:cubicBezTo>
                    <a:pt x="720" y="48"/>
                    <a:pt x="803" y="29"/>
                    <a:pt x="888" y="17"/>
                  </a:cubicBezTo>
                  <a:cubicBezTo>
                    <a:pt x="998" y="0"/>
                    <a:pt x="1109" y="4"/>
                    <a:pt x="1219" y="12"/>
                  </a:cubicBezTo>
                  <a:cubicBezTo>
                    <a:pt x="1290" y="17"/>
                    <a:pt x="1361" y="32"/>
                    <a:pt x="1430" y="51"/>
                  </a:cubicBezTo>
                  <a:cubicBezTo>
                    <a:pt x="1537" y="80"/>
                    <a:pt x="1637" y="125"/>
                    <a:pt x="1728" y="189"/>
                  </a:cubicBezTo>
                  <a:cubicBezTo>
                    <a:pt x="1814" y="249"/>
                    <a:pt x="1886" y="322"/>
                    <a:pt x="1945" y="408"/>
                  </a:cubicBezTo>
                  <a:cubicBezTo>
                    <a:pt x="1991" y="475"/>
                    <a:pt x="2028" y="548"/>
                    <a:pt x="2056" y="625"/>
                  </a:cubicBezTo>
                  <a:cubicBezTo>
                    <a:pt x="2088" y="715"/>
                    <a:pt x="2105" y="807"/>
                    <a:pt x="2117" y="901"/>
                  </a:cubicBezTo>
                  <a:cubicBezTo>
                    <a:pt x="2130" y="1002"/>
                    <a:pt x="2121" y="1102"/>
                    <a:pt x="2104" y="1201"/>
                  </a:cubicBezTo>
                  <a:cubicBezTo>
                    <a:pt x="2093" y="1262"/>
                    <a:pt x="2075" y="1322"/>
                    <a:pt x="2053" y="1379"/>
                  </a:cubicBezTo>
                  <a:cubicBezTo>
                    <a:pt x="2021" y="1459"/>
                    <a:pt x="1986" y="1539"/>
                    <a:pt x="1946" y="1616"/>
                  </a:cubicBezTo>
                  <a:cubicBezTo>
                    <a:pt x="1907" y="1691"/>
                    <a:pt x="1860" y="1762"/>
                    <a:pt x="1818" y="1835"/>
                  </a:cubicBezTo>
                  <a:cubicBezTo>
                    <a:pt x="1779" y="1903"/>
                    <a:pt x="1738" y="1969"/>
                    <a:pt x="1702" y="2039"/>
                  </a:cubicBezTo>
                  <a:cubicBezTo>
                    <a:pt x="1675" y="2091"/>
                    <a:pt x="1653" y="2146"/>
                    <a:pt x="1633" y="2201"/>
                  </a:cubicBezTo>
                  <a:cubicBezTo>
                    <a:pt x="1613" y="2258"/>
                    <a:pt x="1595" y="2317"/>
                    <a:pt x="1582" y="2376"/>
                  </a:cubicBezTo>
                  <a:cubicBezTo>
                    <a:pt x="1572" y="2424"/>
                    <a:pt x="1567" y="2473"/>
                    <a:pt x="1567" y="2521"/>
                  </a:cubicBezTo>
                  <a:cubicBezTo>
                    <a:pt x="1566" y="2739"/>
                    <a:pt x="1565" y="2957"/>
                    <a:pt x="1567" y="3175"/>
                  </a:cubicBezTo>
                  <a:cubicBezTo>
                    <a:pt x="1568" y="3220"/>
                    <a:pt x="1552" y="3256"/>
                    <a:pt x="1529" y="3292"/>
                  </a:cubicBezTo>
                  <a:cubicBezTo>
                    <a:pt x="1498" y="3341"/>
                    <a:pt x="1467" y="3392"/>
                    <a:pt x="1436" y="3442"/>
                  </a:cubicBezTo>
                  <a:cubicBezTo>
                    <a:pt x="1407" y="3490"/>
                    <a:pt x="1377" y="3537"/>
                    <a:pt x="1347" y="3585"/>
                  </a:cubicBezTo>
                  <a:cubicBezTo>
                    <a:pt x="1291" y="3676"/>
                    <a:pt x="1235" y="3768"/>
                    <a:pt x="1179" y="3859"/>
                  </a:cubicBezTo>
                  <a:cubicBezTo>
                    <a:pt x="1146" y="3911"/>
                    <a:pt x="1113" y="3963"/>
                    <a:pt x="1081" y="4015"/>
                  </a:cubicBezTo>
                  <a:cubicBezTo>
                    <a:pt x="1057" y="4054"/>
                    <a:pt x="1003" y="4055"/>
                    <a:pt x="979" y="4016"/>
                  </a:cubicBezTo>
                  <a:cubicBezTo>
                    <a:pt x="927" y="3930"/>
                    <a:pt x="876" y="3844"/>
                    <a:pt x="823" y="3758"/>
                  </a:cubicBezTo>
                  <a:cubicBezTo>
                    <a:pt x="781" y="3687"/>
                    <a:pt x="737" y="3617"/>
                    <a:pt x="694" y="3546"/>
                  </a:cubicBezTo>
                  <a:cubicBezTo>
                    <a:pt x="658" y="3486"/>
                    <a:pt x="623" y="3425"/>
                    <a:pt x="586" y="3365"/>
                  </a:cubicBezTo>
                  <a:cubicBezTo>
                    <a:pt x="564" y="3328"/>
                    <a:pt x="539" y="3292"/>
                    <a:pt x="519" y="3253"/>
                  </a:cubicBezTo>
                  <a:cubicBezTo>
                    <a:pt x="510" y="3237"/>
                    <a:pt x="506" y="3217"/>
                    <a:pt x="505" y="3198"/>
                  </a:cubicBezTo>
                  <a:cubicBezTo>
                    <a:pt x="504" y="3082"/>
                    <a:pt x="505" y="2966"/>
                    <a:pt x="505" y="2850"/>
                  </a:cubicBezTo>
                  <a:cubicBezTo>
                    <a:pt x="505" y="2850"/>
                    <a:pt x="504" y="2850"/>
                    <a:pt x="504" y="2850"/>
                  </a:cubicBezTo>
                  <a:close/>
                  <a:moveTo>
                    <a:pt x="1035" y="2418"/>
                  </a:moveTo>
                  <a:cubicBezTo>
                    <a:pt x="1156" y="2418"/>
                    <a:pt x="1278" y="2418"/>
                    <a:pt x="1399" y="2418"/>
                  </a:cubicBezTo>
                  <a:cubicBezTo>
                    <a:pt x="1432" y="2418"/>
                    <a:pt x="1433" y="2417"/>
                    <a:pt x="1434" y="2385"/>
                  </a:cubicBezTo>
                  <a:cubicBezTo>
                    <a:pt x="1435" y="2305"/>
                    <a:pt x="1453" y="2228"/>
                    <a:pt x="1482" y="2155"/>
                  </a:cubicBezTo>
                  <a:cubicBezTo>
                    <a:pt x="1507" y="2091"/>
                    <a:pt x="1537" y="2028"/>
                    <a:pt x="1571" y="1968"/>
                  </a:cubicBezTo>
                  <a:cubicBezTo>
                    <a:pt x="1624" y="1871"/>
                    <a:pt x="1682" y="1778"/>
                    <a:pt x="1737" y="1682"/>
                  </a:cubicBezTo>
                  <a:cubicBezTo>
                    <a:pt x="1773" y="1619"/>
                    <a:pt x="1811" y="1557"/>
                    <a:pt x="1843" y="1492"/>
                  </a:cubicBezTo>
                  <a:cubicBezTo>
                    <a:pt x="1870" y="1439"/>
                    <a:pt x="1892" y="1383"/>
                    <a:pt x="1915" y="1328"/>
                  </a:cubicBezTo>
                  <a:cubicBezTo>
                    <a:pt x="1943" y="1261"/>
                    <a:pt x="1961" y="1190"/>
                    <a:pt x="1969" y="1118"/>
                  </a:cubicBezTo>
                  <a:cubicBezTo>
                    <a:pt x="1984" y="962"/>
                    <a:pt x="1972" y="809"/>
                    <a:pt x="1914" y="661"/>
                  </a:cubicBezTo>
                  <a:cubicBezTo>
                    <a:pt x="1883" y="582"/>
                    <a:pt x="1842" y="509"/>
                    <a:pt x="1788" y="444"/>
                  </a:cubicBezTo>
                  <a:cubicBezTo>
                    <a:pt x="1725" y="367"/>
                    <a:pt x="1648" y="306"/>
                    <a:pt x="1559" y="260"/>
                  </a:cubicBezTo>
                  <a:cubicBezTo>
                    <a:pt x="1478" y="217"/>
                    <a:pt x="1392" y="189"/>
                    <a:pt x="1302" y="172"/>
                  </a:cubicBezTo>
                  <a:cubicBezTo>
                    <a:pt x="1215" y="156"/>
                    <a:pt x="1127" y="150"/>
                    <a:pt x="1038" y="151"/>
                  </a:cubicBezTo>
                  <a:cubicBezTo>
                    <a:pt x="928" y="154"/>
                    <a:pt x="821" y="171"/>
                    <a:pt x="719" y="208"/>
                  </a:cubicBezTo>
                  <a:cubicBezTo>
                    <a:pt x="633" y="239"/>
                    <a:pt x="554" y="282"/>
                    <a:pt x="482" y="339"/>
                  </a:cubicBezTo>
                  <a:cubicBezTo>
                    <a:pt x="379" y="418"/>
                    <a:pt x="301" y="517"/>
                    <a:pt x="244" y="633"/>
                  </a:cubicBezTo>
                  <a:cubicBezTo>
                    <a:pt x="213" y="696"/>
                    <a:pt x="191" y="762"/>
                    <a:pt x="175" y="831"/>
                  </a:cubicBezTo>
                  <a:cubicBezTo>
                    <a:pt x="158" y="898"/>
                    <a:pt x="152" y="966"/>
                    <a:pt x="152" y="1033"/>
                  </a:cubicBezTo>
                  <a:cubicBezTo>
                    <a:pt x="152" y="1130"/>
                    <a:pt x="163" y="1226"/>
                    <a:pt x="195" y="1318"/>
                  </a:cubicBezTo>
                  <a:cubicBezTo>
                    <a:pt x="212" y="1367"/>
                    <a:pt x="225" y="1419"/>
                    <a:pt x="247" y="1466"/>
                  </a:cubicBezTo>
                  <a:cubicBezTo>
                    <a:pt x="281" y="1545"/>
                    <a:pt x="320" y="1622"/>
                    <a:pt x="359" y="1698"/>
                  </a:cubicBezTo>
                  <a:cubicBezTo>
                    <a:pt x="398" y="1772"/>
                    <a:pt x="440" y="1844"/>
                    <a:pt x="480" y="1917"/>
                  </a:cubicBezTo>
                  <a:cubicBezTo>
                    <a:pt x="525" y="1998"/>
                    <a:pt x="564" y="2082"/>
                    <a:pt x="594" y="2171"/>
                  </a:cubicBezTo>
                  <a:cubicBezTo>
                    <a:pt x="619" y="2242"/>
                    <a:pt x="634" y="2314"/>
                    <a:pt x="638" y="2389"/>
                  </a:cubicBezTo>
                  <a:cubicBezTo>
                    <a:pt x="639" y="2415"/>
                    <a:pt x="642" y="2418"/>
                    <a:pt x="669" y="2418"/>
                  </a:cubicBezTo>
                  <a:cubicBezTo>
                    <a:pt x="791" y="2418"/>
                    <a:pt x="913" y="2418"/>
                    <a:pt x="1035" y="2418"/>
                  </a:cubicBezTo>
                  <a:close/>
                  <a:moveTo>
                    <a:pt x="1036" y="3269"/>
                  </a:moveTo>
                  <a:cubicBezTo>
                    <a:pt x="1036" y="3269"/>
                    <a:pt x="1036" y="3269"/>
                    <a:pt x="1036" y="3269"/>
                  </a:cubicBezTo>
                  <a:cubicBezTo>
                    <a:pt x="921" y="3269"/>
                    <a:pt x="805" y="3269"/>
                    <a:pt x="690" y="3270"/>
                  </a:cubicBezTo>
                  <a:cubicBezTo>
                    <a:pt x="684" y="3270"/>
                    <a:pt x="677" y="3274"/>
                    <a:pt x="671" y="3276"/>
                  </a:cubicBezTo>
                  <a:cubicBezTo>
                    <a:pt x="673" y="3282"/>
                    <a:pt x="674" y="3288"/>
                    <a:pt x="677" y="3294"/>
                  </a:cubicBezTo>
                  <a:cubicBezTo>
                    <a:pt x="689" y="3314"/>
                    <a:pt x="702" y="3335"/>
                    <a:pt x="714" y="3355"/>
                  </a:cubicBezTo>
                  <a:cubicBezTo>
                    <a:pt x="765" y="3441"/>
                    <a:pt x="817" y="3526"/>
                    <a:pt x="869" y="3612"/>
                  </a:cubicBezTo>
                  <a:cubicBezTo>
                    <a:pt x="876" y="3624"/>
                    <a:pt x="885" y="3629"/>
                    <a:pt x="900" y="3629"/>
                  </a:cubicBezTo>
                  <a:cubicBezTo>
                    <a:pt x="988" y="3629"/>
                    <a:pt x="1076" y="3629"/>
                    <a:pt x="1164" y="3629"/>
                  </a:cubicBezTo>
                  <a:cubicBezTo>
                    <a:pt x="1178" y="3629"/>
                    <a:pt x="1187" y="3625"/>
                    <a:pt x="1195" y="3612"/>
                  </a:cubicBezTo>
                  <a:cubicBezTo>
                    <a:pt x="1223" y="3567"/>
                    <a:pt x="1251" y="3521"/>
                    <a:pt x="1280" y="3476"/>
                  </a:cubicBezTo>
                  <a:cubicBezTo>
                    <a:pt x="1317" y="3416"/>
                    <a:pt x="1354" y="3357"/>
                    <a:pt x="1390" y="3297"/>
                  </a:cubicBezTo>
                  <a:cubicBezTo>
                    <a:pt x="1394" y="3290"/>
                    <a:pt x="1396" y="3282"/>
                    <a:pt x="1398" y="3274"/>
                  </a:cubicBezTo>
                  <a:cubicBezTo>
                    <a:pt x="1391" y="3272"/>
                    <a:pt x="1383" y="3269"/>
                    <a:pt x="1376" y="3269"/>
                  </a:cubicBezTo>
                  <a:cubicBezTo>
                    <a:pt x="1263" y="3269"/>
                    <a:pt x="1149" y="3269"/>
                    <a:pt x="1036" y="3269"/>
                  </a:cubicBezTo>
                  <a:close/>
                  <a:moveTo>
                    <a:pt x="1433" y="2860"/>
                  </a:moveTo>
                  <a:cubicBezTo>
                    <a:pt x="1433" y="2771"/>
                    <a:pt x="1433" y="2682"/>
                    <a:pt x="1434" y="2592"/>
                  </a:cubicBezTo>
                  <a:cubicBezTo>
                    <a:pt x="1434" y="2573"/>
                    <a:pt x="1429" y="2565"/>
                    <a:pt x="1408" y="2565"/>
                  </a:cubicBezTo>
                  <a:cubicBezTo>
                    <a:pt x="1362" y="2567"/>
                    <a:pt x="1316" y="2566"/>
                    <a:pt x="1270" y="2566"/>
                  </a:cubicBezTo>
                  <a:cubicBezTo>
                    <a:pt x="1252" y="2565"/>
                    <a:pt x="1245" y="2571"/>
                    <a:pt x="1245" y="2589"/>
                  </a:cubicBezTo>
                  <a:cubicBezTo>
                    <a:pt x="1245" y="2770"/>
                    <a:pt x="1245" y="2950"/>
                    <a:pt x="1245" y="3131"/>
                  </a:cubicBezTo>
                  <a:cubicBezTo>
                    <a:pt x="1245" y="3149"/>
                    <a:pt x="1252" y="3157"/>
                    <a:pt x="1271" y="3157"/>
                  </a:cubicBezTo>
                  <a:cubicBezTo>
                    <a:pt x="1315" y="3156"/>
                    <a:pt x="1359" y="3157"/>
                    <a:pt x="1403" y="3157"/>
                  </a:cubicBezTo>
                  <a:cubicBezTo>
                    <a:pt x="1431" y="3157"/>
                    <a:pt x="1433" y="3154"/>
                    <a:pt x="1433" y="3126"/>
                  </a:cubicBezTo>
                  <a:cubicBezTo>
                    <a:pt x="1434" y="3037"/>
                    <a:pt x="1433" y="2949"/>
                    <a:pt x="1433" y="2860"/>
                  </a:cubicBezTo>
                  <a:close/>
                  <a:moveTo>
                    <a:pt x="810" y="2861"/>
                  </a:moveTo>
                  <a:cubicBezTo>
                    <a:pt x="810" y="2770"/>
                    <a:pt x="810" y="2680"/>
                    <a:pt x="810" y="2589"/>
                  </a:cubicBezTo>
                  <a:cubicBezTo>
                    <a:pt x="810" y="2572"/>
                    <a:pt x="806" y="2565"/>
                    <a:pt x="788" y="2566"/>
                  </a:cubicBezTo>
                  <a:cubicBezTo>
                    <a:pt x="746" y="2567"/>
                    <a:pt x="704" y="2566"/>
                    <a:pt x="662" y="2566"/>
                  </a:cubicBezTo>
                  <a:cubicBezTo>
                    <a:pt x="645" y="2565"/>
                    <a:pt x="638" y="2571"/>
                    <a:pt x="638" y="2589"/>
                  </a:cubicBezTo>
                  <a:cubicBezTo>
                    <a:pt x="638" y="2770"/>
                    <a:pt x="638" y="2951"/>
                    <a:pt x="638" y="3133"/>
                  </a:cubicBezTo>
                  <a:cubicBezTo>
                    <a:pt x="638" y="3151"/>
                    <a:pt x="646" y="3157"/>
                    <a:pt x="663" y="3157"/>
                  </a:cubicBezTo>
                  <a:cubicBezTo>
                    <a:pt x="701" y="3156"/>
                    <a:pt x="739" y="3157"/>
                    <a:pt x="777" y="3157"/>
                  </a:cubicBezTo>
                  <a:cubicBezTo>
                    <a:pt x="810" y="3157"/>
                    <a:pt x="810" y="3157"/>
                    <a:pt x="810" y="3125"/>
                  </a:cubicBezTo>
                  <a:cubicBezTo>
                    <a:pt x="810" y="3037"/>
                    <a:pt x="810" y="2949"/>
                    <a:pt x="810" y="2861"/>
                  </a:cubicBezTo>
                  <a:close/>
                  <a:moveTo>
                    <a:pt x="945" y="2861"/>
                  </a:moveTo>
                  <a:cubicBezTo>
                    <a:pt x="945" y="2951"/>
                    <a:pt x="945" y="3041"/>
                    <a:pt x="946" y="3131"/>
                  </a:cubicBezTo>
                  <a:cubicBezTo>
                    <a:pt x="946" y="3155"/>
                    <a:pt x="947" y="3156"/>
                    <a:pt x="972" y="3157"/>
                  </a:cubicBezTo>
                  <a:cubicBezTo>
                    <a:pt x="1008" y="3157"/>
                    <a:pt x="1044" y="3157"/>
                    <a:pt x="1080" y="3157"/>
                  </a:cubicBezTo>
                  <a:cubicBezTo>
                    <a:pt x="1107" y="3157"/>
                    <a:pt x="1110" y="3154"/>
                    <a:pt x="1110" y="3126"/>
                  </a:cubicBezTo>
                  <a:cubicBezTo>
                    <a:pt x="1111" y="3063"/>
                    <a:pt x="1111" y="3000"/>
                    <a:pt x="1111" y="2938"/>
                  </a:cubicBezTo>
                  <a:cubicBezTo>
                    <a:pt x="1111" y="2824"/>
                    <a:pt x="1111" y="2710"/>
                    <a:pt x="1111" y="2596"/>
                  </a:cubicBezTo>
                  <a:cubicBezTo>
                    <a:pt x="1110" y="2567"/>
                    <a:pt x="1109" y="2566"/>
                    <a:pt x="1080" y="2566"/>
                  </a:cubicBezTo>
                  <a:cubicBezTo>
                    <a:pt x="1043" y="2566"/>
                    <a:pt x="1007" y="2567"/>
                    <a:pt x="970" y="2565"/>
                  </a:cubicBezTo>
                  <a:cubicBezTo>
                    <a:pt x="950" y="2565"/>
                    <a:pt x="945" y="2572"/>
                    <a:pt x="945" y="2591"/>
                  </a:cubicBezTo>
                  <a:cubicBezTo>
                    <a:pt x="946" y="2681"/>
                    <a:pt x="945" y="2771"/>
                    <a:pt x="945" y="2861"/>
                  </a:cubicBezTo>
                  <a:close/>
                  <a:moveTo>
                    <a:pt x="1031" y="3741"/>
                  </a:moveTo>
                  <a:cubicBezTo>
                    <a:pt x="1011" y="3741"/>
                    <a:pt x="990" y="3741"/>
                    <a:pt x="970" y="3741"/>
                  </a:cubicBezTo>
                  <a:cubicBezTo>
                    <a:pt x="960" y="3742"/>
                    <a:pt x="950" y="3745"/>
                    <a:pt x="956" y="3757"/>
                  </a:cubicBezTo>
                  <a:cubicBezTo>
                    <a:pt x="977" y="3792"/>
                    <a:pt x="999" y="3827"/>
                    <a:pt x="1020" y="3861"/>
                  </a:cubicBezTo>
                  <a:cubicBezTo>
                    <a:pt x="1028" y="3873"/>
                    <a:pt x="1036" y="3870"/>
                    <a:pt x="1042" y="3860"/>
                  </a:cubicBezTo>
                  <a:cubicBezTo>
                    <a:pt x="1062" y="3829"/>
                    <a:pt x="1082" y="3797"/>
                    <a:pt x="1101" y="3764"/>
                  </a:cubicBezTo>
                  <a:cubicBezTo>
                    <a:pt x="1110" y="3750"/>
                    <a:pt x="1106" y="3742"/>
                    <a:pt x="1089" y="3741"/>
                  </a:cubicBezTo>
                  <a:cubicBezTo>
                    <a:pt x="1070" y="3741"/>
                    <a:pt x="1051" y="3741"/>
                    <a:pt x="1031" y="3741"/>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95" name="Freeform 7">
              <a:extLst>
                <a:ext uri="{FF2B5EF4-FFF2-40B4-BE49-F238E27FC236}">
                  <a16:creationId xmlns:a16="http://schemas.microsoft.com/office/drawing/2014/main" id="{8AB9D946-5AA1-4354-B33E-5DD44832EBB3}"/>
                </a:ext>
              </a:extLst>
            </p:cNvPr>
            <p:cNvSpPr>
              <a:spLocks/>
            </p:cNvSpPr>
            <p:nvPr/>
          </p:nvSpPr>
          <p:spPr bwMode="auto">
            <a:xfrm>
              <a:off x="4656973" y="3858847"/>
              <a:ext cx="519218" cy="458782"/>
            </a:xfrm>
            <a:custGeom>
              <a:avLst/>
              <a:gdLst>
                <a:gd name="T0" fmla="*/ 529 w 613"/>
                <a:gd name="T1" fmla="*/ 5 h 525"/>
                <a:gd name="T2" fmla="*/ 604 w 613"/>
                <a:gd name="T3" fmla="*/ 62 h 525"/>
                <a:gd name="T4" fmla="*/ 574 w 613"/>
                <a:gd name="T5" fmla="*/ 144 h 525"/>
                <a:gd name="T6" fmla="*/ 393 w 613"/>
                <a:gd name="T7" fmla="*/ 293 h 525"/>
                <a:gd name="T8" fmla="*/ 261 w 613"/>
                <a:gd name="T9" fmla="*/ 400 h 525"/>
                <a:gd name="T10" fmla="*/ 153 w 613"/>
                <a:gd name="T11" fmla="*/ 491 h 525"/>
                <a:gd name="T12" fmla="*/ 47 w 613"/>
                <a:gd name="T13" fmla="*/ 506 h 525"/>
                <a:gd name="T14" fmla="*/ 41 w 613"/>
                <a:gd name="T15" fmla="*/ 380 h 525"/>
                <a:gd name="T16" fmla="*/ 266 w 613"/>
                <a:gd name="T17" fmla="*/ 197 h 525"/>
                <a:gd name="T18" fmla="*/ 471 w 613"/>
                <a:gd name="T19" fmla="*/ 28 h 525"/>
                <a:gd name="T20" fmla="*/ 526 w 613"/>
                <a:gd name="T21" fmla="*/ 0 h 525"/>
                <a:gd name="T22" fmla="*/ 529 w 613"/>
                <a:gd name="T23" fmla="*/ 5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3" h="525">
                  <a:moveTo>
                    <a:pt x="529" y="5"/>
                  </a:moveTo>
                  <a:cubicBezTo>
                    <a:pt x="565" y="2"/>
                    <a:pt x="593" y="29"/>
                    <a:pt x="604" y="62"/>
                  </a:cubicBezTo>
                  <a:cubicBezTo>
                    <a:pt x="613" y="88"/>
                    <a:pt x="598" y="125"/>
                    <a:pt x="574" y="144"/>
                  </a:cubicBezTo>
                  <a:cubicBezTo>
                    <a:pt x="513" y="193"/>
                    <a:pt x="453" y="243"/>
                    <a:pt x="393" y="293"/>
                  </a:cubicBezTo>
                  <a:cubicBezTo>
                    <a:pt x="349" y="329"/>
                    <a:pt x="305" y="364"/>
                    <a:pt x="261" y="400"/>
                  </a:cubicBezTo>
                  <a:cubicBezTo>
                    <a:pt x="225" y="430"/>
                    <a:pt x="188" y="460"/>
                    <a:pt x="153" y="491"/>
                  </a:cubicBezTo>
                  <a:cubicBezTo>
                    <a:pt x="118" y="521"/>
                    <a:pt x="76" y="525"/>
                    <a:pt x="47" y="506"/>
                  </a:cubicBezTo>
                  <a:cubicBezTo>
                    <a:pt x="3" y="477"/>
                    <a:pt x="0" y="413"/>
                    <a:pt x="41" y="380"/>
                  </a:cubicBezTo>
                  <a:cubicBezTo>
                    <a:pt x="116" y="319"/>
                    <a:pt x="191" y="258"/>
                    <a:pt x="266" y="197"/>
                  </a:cubicBezTo>
                  <a:cubicBezTo>
                    <a:pt x="335" y="140"/>
                    <a:pt x="402" y="83"/>
                    <a:pt x="471" y="28"/>
                  </a:cubicBezTo>
                  <a:cubicBezTo>
                    <a:pt x="487" y="15"/>
                    <a:pt x="508" y="9"/>
                    <a:pt x="526" y="0"/>
                  </a:cubicBezTo>
                  <a:cubicBezTo>
                    <a:pt x="527" y="2"/>
                    <a:pt x="528" y="3"/>
                    <a:pt x="529" y="5"/>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6" name="Freeform 8">
              <a:extLst>
                <a:ext uri="{FF2B5EF4-FFF2-40B4-BE49-F238E27FC236}">
                  <a16:creationId xmlns:a16="http://schemas.microsoft.com/office/drawing/2014/main" id="{001D5C10-AA1D-4389-A5D2-802608A39CA8}"/>
                </a:ext>
              </a:extLst>
            </p:cNvPr>
            <p:cNvSpPr>
              <a:spLocks/>
            </p:cNvSpPr>
            <p:nvPr/>
          </p:nvSpPr>
          <p:spPr bwMode="auto">
            <a:xfrm>
              <a:off x="6759416" y="1345460"/>
              <a:ext cx="391331" cy="571164"/>
            </a:xfrm>
            <a:custGeom>
              <a:avLst/>
              <a:gdLst>
                <a:gd name="T0" fmla="*/ 370 w 461"/>
                <a:gd name="T1" fmla="*/ 0 h 652"/>
                <a:gd name="T2" fmla="*/ 437 w 461"/>
                <a:gd name="T3" fmla="*/ 106 h 652"/>
                <a:gd name="T4" fmla="*/ 384 w 461"/>
                <a:gd name="T5" fmla="*/ 204 h 652"/>
                <a:gd name="T6" fmla="*/ 289 w 461"/>
                <a:gd name="T7" fmla="*/ 371 h 652"/>
                <a:gd name="T8" fmla="*/ 180 w 461"/>
                <a:gd name="T9" fmla="*/ 556 h 652"/>
                <a:gd name="T10" fmla="*/ 139 w 461"/>
                <a:gd name="T11" fmla="*/ 621 h 652"/>
                <a:gd name="T12" fmla="*/ 41 w 461"/>
                <a:gd name="T13" fmla="*/ 632 h 652"/>
                <a:gd name="T14" fmla="*/ 11 w 461"/>
                <a:gd name="T15" fmla="*/ 547 h 652"/>
                <a:gd name="T16" fmla="*/ 41 w 461"/>
                <a:gd name="T17" fmla="*/ 488 h 652"/>
                <a:gd name="T18" fmla="*/ 156 w 461"/>
                <a:gd name="T19" fmla="*/ 287 h 652"/>
                <a:gd name="T20" fmla="*/ 265 w 461"/>
                <a:gd name="T21" fmla="*/ 100 h 652"/>
                <a:gd name="T22" fmla="*/ 303 w 461"/>
                <a:gd name="T23" fmla="*/ 35 h 652"/>
                <a:gd name="T24" fmla="*/ 370 w 461"/>
                <a:gd name="T25" fmla="*/ 0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 h="652">
                  <a:moveTo>
                    <a:pt x="370" y="0"/>
                  </a:moveTo>
                  <a:cubicBezTo>
                    <a:pt x="426" y="2"/>
                    <a:pt x="461" y="55"/>
                    <a:pt x="437" y="106"/>
                  </a:cubicBezTo>
                  <a:cubicBezTo>
                    <a:pt x="422" y="140"/>
                    <a:pt x="402" y="172"/>
                    <a:pt x="384" y="204"/>
                  </a:cubicBezTo>
                  <a:cubicBezTo>
                    <a:pt x="353" y="260"/>
                    <a:pt x="321" y="315"/>
                    <a:pt x="289" y="371"/>
                  </a:cubicBezTo>
                  <a:cubicBezTo>
                    <a:pt x="253" y="433"/>
                    <a:pt x="217" y="494"/>
                    <a:pt x="180" y="556"/>
                  </a:cubicBezTo>
                  <a:cubicBezTo>
                    <a:pt x="167" y="578"/>
                    <a:pt x="156" y="601"/>
                    <a:pt x="139" y="621"/>
                  </a:cubicBezTo>
                  <a:cubicBezTo>
                    <a:pt x="116" y="649"/>
                    <a:pt x="75" y="652"/>
                    <a:pt x="41" y="632"/>
                  </a:cubicBezTo>
                  <a:cubicBezTo>
                    <a:pt x="15" y="617"/>
                    <a:pt x="0" y="578"/>
                    <a:pt x="11" y="547"/>
                  </a:cubicBezTo>
                  <a:cubicBezTo>
                    <a:pt x="19" y="526"/>
                    <a:pt x="30" y="507"/>
                    <a:pt x="41" y="488"/>
                  </a:cubicBezTo>
                  <a:cubicBezTo>
                    <a:pt x="79" y="421"/>
                    <a:pt x="117" y="354"/>
                    <a:pt x="156" y="287"/>
                  </a:cubicBezTo>
                  <a:cubicBezTo>
                    <a:pt x="192" y="224"/>
                    <a:pt x="229" y="162"/>
                    <a:pt x="265" y="100"/>
                  </a:cubicBezTo>
                  <a:cubicBezTo>
                    <a:pt x="277" y="78"/>
                    <a:pt x="289" y="56"/>
                    <a:pt x="303" y="35"/>
                  </a:cubicBezTo>
                  <a:cubicBezTo>
                    <a:pt x="320" y="9"/>
                    <a:pt x="339" y="0"/>
                    <a:pt x="370" y="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7" name="Freeform 9">
              <a:extLst>
                <a:ext uri="{FF2B5EF4-FFF2-40B4-BE49-F238E27FC236}">
                  <a16:creationId xmlns:a16="http://schemas.microsoft.com/office/drawing/2014/main" id="{75B308AE-556B-4362-A5E9-8C09F14A7C91}"/>
                </a:ext>
              </a:extLst>
            </p:cNvPr>
            <p:cNvSpPr>
              <a:spLocks/>
            </p:cNvSpPr>
            <p:nvPr/>
          </p:nvSpPr>
          <p:spPr bwMode="auto">
            <a:xfrm>
              <a:off x="5178747" y="1378514"/>
              <a:ext cx="370870" cy="576453"/>
            </a:xfrm>
            <a:custGeom>
              <a:avLst/>
              <a:gdLst>
                <a:gd name="T0" fmla="*/ 81 w 438"/>
                <a:gd name="T1" fmla="*/ 4 h 660"/>
                <a:gd name="T2" fmla="*/ 152 w 438"/>
                <a:gd name="T3" fmla="*/ 45 h 660"/>
                <a:gd name="T4" fmla="*/ 285 w 438"/>
                <a:gd name="T5" fmla="*/ 281 h 660"/>
                <a:gd name="T6" fmla="*/ 410 w 438"/>
                <a:gd name="T7" fmla="*/ 509 h 660"/>
                <a:gd name="T8" fmla="*/ 434 w 438"/>
                <a:gd name="T9" fmla="*/ 575 h 660"/>
                <a:gd name="T10" fmla="*/ 379 w 438"/>
                <a:gd name="T11" fmla="*/ 651 h 660"/>
                <a:gd name="T12" fmla="*/ 289 w 438"/>
                <a:gd name="T13" fmla="*/ 610 h 660"/>
                <a:gd name="T14" fmla="*/ 200 w 438"/>
                <a:gd name="T15" fmla="*/ 449 h 660"/>
                <a:gd name="T16" fmla="*/ 108 w 438"/>
                <a:gd name="T17" fmla="*/ 282 h 660"/>
                <a:gd name="T18" fmla="*/ 17 w 438"/>
                <a:gd name="T19" fmla="*/ 122 h 660"/>
                <a:gd name="T20" fmla="*/ 16 w 438"/>
                <a:gd name="T21" fmla="*/ 40 h 660"/>
                <a:gd name="T22" fmla="*/ 81 w 438"/>
                <a:gd name="T23" fmla="*/ 4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8" h="660">
                  <a:moveTo>
                    <a:pt x="81" y="4"/>
                  </a:moveTo>
                  <a:cubicBezTo>
                    <a:pt x="116" y="3"/>
                    <a:pt x="137" y="18"/>
                    <a:pt x="152" y="45"/>
                  </a:cubicBezTo>
                  <a:cubicBezTo>
                    <a:pt x="196" y="123"/>
                    <a:pt x="241" y="202"/>
                    <a:pt x="285" y="281"/>
                  </a:cubicBezTo>
                  <a:cubicBezTo>
                    <a:pt x="327" y="357"/>
                    <a:pt x="369" y="433"/>
                    <a:pt x="410" y="509"/>
                  </a:cubicBezTo>
                  <a:cubicBezTo>
                    <a:pt x="421" y="530"/>
                    <a:pt x="432" y="553"/>
                    <a:pt x="434" y="575"/>
                  </a:cubicBezTo>
                  <a:cubicBezTo>
                    <a:pt x="438" y="612"/>
                    <a:pt x="412" y="642"/>
                    <a:pt x="379" y="651"/>
                  </a:cubicBezTo>
                  <a:cubicBezTo>
                    <a:pt x="346" y="660"/>
                    <a:pt x="306" y="641"/>
                    <a:pt x="289" y="610"/>
                  </a:cubicBezTo>
                  <a:cubicBezTo>
                    <a:pt x="260" y="556"/>
                    <a:pt x="230" y="502"/>
                    <a:pt x="200" y="449"/>
                  </a:cubicBezTo>
                  <a:cubicBezTo>
                    <a:pt x="169" y="393"/>
                    <a:pt x="139" y="337"/>
                    <a:pt x="108" y="282"/>
                  </a:cubicBezTo>
                  <a:cubicBezTo>
                    <a:pt x="78" y="229"/>
                    <a:pt x="47" y="175"/>
                    <a:pt x="17" y="122"/>
                  </a:cubicBezTo>
                  <a:cubicBezTo>
                    <a:pt x="2" y="95"/>
                    <a:pt x="0" y="66"/>
                    <a:pt x="16" y="40"/>
                  </a:cubicBezTo>
                  <a:cubicBezTo>
                    <a:pt x="31" y="15"/>
                    <a:pt x="53" y="0"/>
                    <a:pt x="81" y="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8" name="Freeform 10">
              <a:extLst>
                <a:ext uri="{FF2B5EF4-FFF2-40B4-BE49-F238E27FC236}">
                  <a16:creationId xmlns:a16="http://schemas.microsoft.com/office/drawing/2014/main" id="{1B74DAA6-E969-49FE-970A-35824B70F5D7}"/>
                </a:ext>
              </a:extLst>
            </p:cNvPr>
            <p:cNvSpPr>
              <a:spLocks/>
            </p:cNvSpPr>
            <p:nvPr/>
          </p:nvSpPr>
          <p:spPr bwMode="auto">
            <a:xfrm>
              <a:off x="7114940" y="3801994"/>
              <a:ext cx="521774" cy="452171"/>
            </a:xfrm>
            <a:custGeom>
              <a:avLst/>
              <a:gdLst>
                <a:gd name="T0" fmla="*/ 528 w 618"/>
                <a:gd name="T1" fmla="*/ 516 h 516"/>
                <a:gd name="T2" fmla="*/ 479 w 618"/>
                <a:gd name="T3" fmla="*/ 493 h 516"/>
                <a:gd name="T4" fmla="*/ 233 w 618"/>
                <a:gd name="T5" fmla="*/ 302 h 516"/>
                <a:gd name="T6" fmla="*/ 70 w 618"/>
                <a:gd name="T7" fmla="*/ 172 h 516"/>
                <a:gd name="T8" fmla="*/ 27 w 618"/>
                <a:gd name="T9" fmla="*/ 136 h 516"/>
                <a:gd name="T10" fmla="*/ 28 w 618"/>
                <a:gd name="T11" fmla="*/ 31 h 516"/>
                <a:gd name="T12" fmla="*/ 131 w 618"/>
                <a:gd name="T13" fmla="*/ 24 h 516"/>
                <a:gd name="T14" fmla="*/ 308 w 618"/>
                <a:gd name="T15" fmla="*/ 163 h 516"/>
                <a:gd name="T16" fmla="*/ 519 w 618"/>
                <a:gd name="T17" fmla="*/ 327 h 516"/>
                <a:gd name="T18" fmla="*/ 581 w 618"/>
                <a:gd name="T19" fmla="*/ 377 h 516"/>
                <a:gd name="T20" fmla="*/ 580 w 618"/>
                <a:gd name="T21" fmla="*/ 495 h 516"/>
                <a:gd name="T22" fmla="*/ 528 w 618"/>
                <a:gd name="T23"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8" h="516">
                  <a:moveTo>
                    <a:pt x="528" y="516"/>
                  </a:moveTo>
                  <a:cubicBezTo>
                    <a:pt x="511" y="508"/>
                    <a:pt x="493" y="504"/>
                    <a:pt x="479" y="493"/>
                  </a:cubicBezTo>
                  <a:cubicBezTo>
                    <a:pt x="397" y="430"/>
                    <a:pt x="315" y="366"/>
                    <a:pt x="233" y="302"/>
                  </a:cubicBezTo>
                  <a:cubicBezTo>
                    <a:pt x="179" y="259"/>
                    <a:pt x="125" y="216"/>
                    <a:pt x="70" y="172"/>
                  </a:cubicBezTo>
                  <a:cubicBezTo>
                    <a:pt x="55" y="160"/>
                    <a:pt x="39" y="149"/>
                    <a:pt x="27" y="136"/>
                  </a:cubicBezTo>
                  <a:cubicBezTo>
                    <a:pt x="0" y="106"/>
                    <a:pt x="1" y="60"/>
                    <a:pt x="28" y="31"/>
                  </a:cubicBezTo>
                  <a:cubicBezTo>
                    <a:pt x="54" y="4"/>
                    <a:pt x="100" y="0"/>
                    <a:pt x="131" y="24"/>
                  </a:cubicBezTo>
                  <a:cubicBezTo>
                    <a:pt x="190" y="70"/>
                    <a:pt x="249" y="117"/>
                    <a:pt x="308" y="163"/>
                  </a:cubicBezTo>
                  <a:cubicBezTo>
                    <a:pt x="378" y="217"/>
                    <a:pt x="449" y="272"/>
                    <a:pt x="519" y="327"/>
                  </a:cubicBezTo>
                  <a:cubicBezTo>
                    <a:pt x="540" y="343"/>
                    <a:pt x="560" y="361"/>
                    <a:pt x="581" y="377"/>
                  </a:cubicBezTo>
                  <a:cubicBezTo>
                    <a:pt x="613" y="403"/>
                    <a:pt x="618" y="463"/>
                    <a:pt x="580" y="495"/>
                  </a:cubicBezTo>
                  <a:cubicBezTo>
                    <a:pt x="566" y="506"/>
                    <a:pt x="547" y="509"/>
                    <a:pt x="528" y="516"/>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9" name="Freeform 11">
              <a:extLst>
                <a:ext uri="{FF2B5EF4-FFF2-40B4-BE49-F238E27FC236}">
                  <a16:creationId xmlns:a16="http://schemas.microsoft.com/office/drawing/2014/main" id="{67FE553E-5115-4116-8AA7-9A6BCF6AC1A9}"/>
                </a:ext>
              </a:extLst>
            </p:cNvPr>
            <p:cNvSpPr>
              <a:spLocks/>
            </p:cNvSpPr>
            <p:nvPr/>
          </p:nvSpPr>
          <p:spPr bwMode="auto">
            <a:xfrm>
              <a:off x="7398845" y="2630579"/>
              <a:ext cx="608736" cy="239308"/>
            </a:xfrm>
            <a:custGeom>
              <a:avLst/>
              <a:gdLst>
                <a:gd name="T0" fmla="*/ 717 w 718"/>
                <a:gd name="T1" fmla="*/ 86 h 273"/>
                <a:gd name="T2" fmla="*/ 666 w 718"/>
                <a:gd name="T3" fmla="*/ 155 h 273"/>
                <a:gd name="T4" fmla="*/ 576 w 718"/>
                <a:gd name="T5" fmla="*/ 175 h 273"/>
                <a:gd name="T6" fmla="*/ 342 w 718"/>
                <a:gd name="T7" fmla="*/ 222 h 273"/>
                <a:gd name="T8" fmla="*/ 174 w 718"/>
                <a:gd name="T9" fmla="*/ 253 h 273"/>
                <a:gd name="T10" fmla="*/ 93 w 718"/>
                <a:gd name="T11" fmla="*/ 268 h 273"/>
                <a:gd name="T12" fmla="*/ 17 w 718"/>
                <a:gd name="T13" fmla="*/ 236 h 273"/>
                <a:gd name="T14" fmla="*/ 14 w 718"/>
                <a:gd name="T15" fmla="*/ 154 h 273"/>
                <a:gd name="T16" fmla="*/ 60 w 718"/>
                <a:gd name="T17" fmla="*/ 120 h 273"/>
                <a:gd name="T18" fmla="*/ 256 w 718"/>
                <a:gd name="T19" fmla="*/ 81 h 273"/>
                <a:gd name="T20" fmla="*/ 488 w 718"/>
                <a:gd name="T21" fmla="*/ 33 h 273"/>
                <a:gd name="T22" fmla="*/ 627 w 718"/>
                <a:gd name="T23" fmla="*/ 9 h 273"/>
                <a:gd name="T24" fmla="*/ 717 w 718"/>
                <a:gd name="T25" fmla="*/ 8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8" h="273">
                  <a:moveTo>
                    <a:pt x="717" y="86"/>
                  </a:moveTo>
                  <a:cubicBezTo>
                    <a:pt x="716" y="117"/>
                    <a:pt x="696" y="147"/>
                    <a:pt x="666" y="155"/>
                  </a:cubicBezTo>
                  <a:cubicBezTo>
                    <a:pt x="637" y="164"/>
                    <a:pt x="606" y="169"/>
                    <a:pt x="576" y="175"/>
                  </a:cubicBezTo>
                  <a:cubicBezTo>
                    <a:pt x="498" y="191"/>
                    <a:pt x="420" y="207"/>
                    <a:pt x="342" y="222"/>
                  </a:cubicBezTo>
                  <a:cubicBezTo>
                    <a:pt x="286" y="233"/>
                    <a:pt x="230" y="243"/>
                    <a:pt x="174" y="253"/>
                  </a:cubicBezTo>
                  <a:cubicBezTo>
                    <a:pt x="147" y="258"/>
                    <a:pt x="120" y="264"/>
                    <a:pt x="93" y="268"/>
                  </a:cubicBezTo>
                  <a:cubicBezTo>
                    <a:pt x="62" y="273"/>
                    <a:pt x="35" y="263"/>
                    <a:pt x="17" y="236"/>
                  </a:cubicBezTo>
                  <a:cubicBezTo>
                    <a:pt x="0" y="210"/>
                    <a:pt x="1" y="180"/>
                    <a:pt x="14" y="154"/>
                  </a:cubicBezTo>
                  <a:cubicBezTo>
                    <a:pt x="23" y="137"/>
                    <a:pt x="39" y="124"/>
                    <a:pt x="60" y="120"/>
                  </a:cubicBezTo>
                  <a:cubicBezTo>
                    <a:pt x="125" y="107"/>
                    <a:pt x="191" y="94"/>
                    <a:pt x="256" y="81"/>
                  </a:cubicBezTo>
                  <a:cubicBezTo>
                    <a:pt x="333" y="65"/>
                    <a:pt x="410" y="49"/>
                    <a:pt x="488" y="33"/>
                  </a:cubicBezTo>
                  <a:cubicBezTo>
                    <a:pt x="534" y="24"/>
                    <a:pt x="581" y="16"/>
                    <a:pt x="627" y="9"/>
                  </a:cubicBezTo>
                  <a:cubicBezTo>
                    <a:pt x="686" y="0"/>
                    <a:pt x="718" y="49"/>
                    <a:pt x="717" y="86"/>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00" name="Freeform 12">
              <a:extLst>
                <a:ext uri="{FF2B5EF4-FFF2-40B4-BE49-F238E27FC236}">
                  <a16:creationId xmlns:a16="http://schemas.microsoft.com/office/drawing/2014/main" id="{A2FC5CCE-E15D-4C65-A51B-39F2A1F9E8F9}"/>
                </a:ext>
              </a:extLst>
            </p:cNvPr>
            <p:cNvSpPr>
              <a:spLocks/>
            </p:cNvSpPr>
            <p:nvPr/>
          </p:nvSpPr>
          <p:spPr bwMode="auto">
            <a:xfrm>
              <a:off x="4301450" y="2692720"/>
              <a:ext cx="618968" cy="211542"/>
            </a:xfrm>
            <a:custGeom>
              <a:avLst/>
              <a:gdLst>
                <a:gd name="T0" fmla="*/ 632 w 728"/>
                <a:gd name="T1" fmla="*/ 242 h 242"/>
                <a:gd name="T2" fmla="*/ 531 w 728"/>
                <a:gd name="T3" fmla="*/ 226 h 242"/>
                <a:gd name="T4" fmla="*/ 466 w 728"/>
                <a:gd name="T5" fmla="*/ 215 h 242"/>
                <a:gd name="T6" fmla="*/ 298 w 728"/>
                <a:gd name="T7" fmla="*/ 192 h 242"/>
                <a:gd name="T8" fmla="*/ 64 w 728"/>
                <a:gd name="T9" fmla="*/ 154 h 242"/>
                <a:gd name="T10" fmla="*/ 4 w 728"/>
                <a:gd name="T11" fmla="*/ 88 h 242"/>
                <a:gd name="T12" fmla="*/ 46 w 728"/>
                <a:gd name="T13" fmla="*/ 11 h 242"/>
                <a:gd name="T14" fmla="*/ 98 w 728"/>
                <a:gd name="T15" fmla="*/ 2 h 242"/>
                <a:gd name="T16" fmla="*/ 346 w 728"/>
                <a:gd name="T17" fmla="*/ 40 h 242"/>
                <a:gd name="T18" fmla="*/ 553 w 728"/>
                <a:gd name="T19" fmla="*/ 74 h 242"/>
                <a:gd name="T20" fmla="*/ 654 w 728"/>
                <a:gd name="T21" fmla="*/ 89 h 242"/>
                <a:gd name="T22" fmla="*/ 716 w 728"/>
                <a:gd name="T23" fmla="*/ 190 h 242"/>
                <a:gd name="T24" fmla="*/ 632 w 728"/>
                <a:gd name="T25"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8" h="242">
                  <a:moveTo>
                    <a:pt x="632" y="242"/>
                  </a:moveTo>
                  <a:cubicBezTo>
                    <a:pt x="605" y="238"/>
                    <a:pt x="568" y="232"/>
                    <a:pt x="531" y="226"/>
                  </a:cubicBezTo>
                  <a:cubicBezTo>
                    <a:pt x="509" y="223"/>
                    <a:pt x="487" y="218"/>
                    <a:pt x="466" y="215"/>
                  </a:cubicBezTo>
                  <a:cubicBezTo>
                    <a:pt x="410" y="207"/>
                    <a:pt x="354" y="200"/>
                    <a:pt x="298" y="192"/>
                  </a:cubicBezTo>
                  <a:cubicBezTo>
                    <a:pt x="220" y="180"/>
                    <a:pt x="142" y="167"/>
                    <a:pt x="64" y="154"/>
                  </a:cubicBezTo>
                  <a:cubicBezTo>
                    <a:pt x="37" y="149"/>
                    <a:pt x="9" y="118"/>
                    <a:pt x="4" y="88"/>
                  </a:cubicBezTo>
                  <a:cubicBezTo>
                    <a:pt x="0" y="59"/>
                    <a:pt x="18" y="22"/>
                    <a:pt x="46" y="11"/>
                  </a:cubicBezTo>
                  <a:cubicBezTo>
                    <a:pt x="62" y="4"/>
                    <a:pt x="81" y="0"/>
                    <a:pt x="98" y="2"/>
                  </a:cubicBezTo>
                  <a:cubicBezTo>
                    <a:pt x="181" y="14"/>
                    <a:pt x="263" y="27"/>
                    <a:pt x="346" y="40"/>
                  </a:cubicBezTo>
                  <a:cubicBezTo>
                    <a:pt x="415" y="51"/>
                    <a:pt x="484" y="63"/>
                    <a:pt x="553" y="74"/>
                  </a:cubicBezTo>
                  <a:cubicBezTo>
                    <a:pt x="586" y="80"/>
                    <a:pt x="620" y="85"/>
                    <a:pt x="654" y="89"/>
                  </a:cubicBezTo>
                  <a:cubicBezTo>
                    <a:pt x="707" y="97"/>
                    <a:pt x="728" y="145"/>
                    <a:pt x="716" y="190"/>
                  </a:cubicBezTo>
                  <a:cubicBezTo>
                    <a:pt x="707" y="222"/>
                    <a:pt x="679" y="242"/>
                    <a:pt x="632" y="242"/>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1" name="Freeform 19">
              <a:extLst>
                <a:ext uri="{FF2B5EF4-FFF2-40B4-BE49-F238E27FC236}">
                  <a16:creationId xmlns:a16="http://schemas.microsoft.com/office/drawing/2014/main" id="{265BB47C-24B7-4135-87C4-643A28ED5897}"/>
                </a:ext>
              </a:extLst>
            </p:cNvPr>
            <p:cNvSpPr>
              <a:spLocks/>
            </p:cNvSpPr>
            <p:nvPr/>
          </p:nvSpPr>
          <p:spPr bwMode="auto">
            <a:xfrm>
              <a:off x="5613559" y="2597526"/>
              <a:ext cx="363196" cy="879223"/>
            </a:xfrm>
            <a:custGeom>
              <a:avLst/>
              <a:gdLst>
                <a:gd name="T0" fmla="*/ 0 w 431"/>
                <a:gd name="T1" fmla="*/ 579 h 1005"/>
                <a:gd name="T2" fmla="*/ 45 w 431"/>
                <a:gd name="T3" fmla="*/ 334 h 1005"/>
                <a:gd name="T4" fmla="*/ 210 w 431"/>
                <a:gd name="T5" fmla="*/ 93 h 1005"/>
                <a:gd name="T6" fmla="*/ 338 w 431"/>
                <a:gd name="T7" fmla="*/ 13 h 1005"/>
                <a:gd name="T8" fmla="*/ 420 w 431"/>
                <a:gd name="T9" fmla="*/ 52 h 1005"/>
                <a:gd name="T10" fmla="*/ 385 w 431"/>
                <a:gd name="T11" fmla="*/ 128 h 1005"/>
                <a:gd name="T12" fmla="*/ 244 w 431"/>
                <a:gd name="T13" fmla="*/ 238 h 1005"/>
                <a:gd name="T14" fmla="*/ 153 w 431"/>
                <a:gd name="T15" fmla="*/ 399 h 1005"/>
                <a:gd name="T16" fmla="*/ 139 w 431"/>
                <a:gd name="T17" fmla="*/ 686 h 1005"/>
                <a:gd name="T18" fmla="*/ 259 w 431"/>
                <a:gd name="T19" fmla="*/ 895 h 1005"/>
                <a:gd name="T20" fmla="*/ 258 w 431"/>
                <a:gd name="T21" fmla="*/ 979 h 1005"/>
                <a:gd name="T22" fmla="*/ 170 w 431"/>
                <a:gd name="T23" fmla="*/ 982 h 1005"/>
                <a:gd name="T24" fmla="*/ 42 w 431"/>
                <a:gd name="T25" fmla="*/ 784 h 1005"/>
                <a:gd name="T26" fmla="*/ 0 w 431"/>
                <a:gd name="T27" fmla="*/ 579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1" h="1005">
                  <a:moveTo>
                    <a:pt x="0" y="579"/>
                  </a:moveTo>
                  <a:cubicBezTo>
                    <a:pt x="1" y="484"/>
                    <a:pt x="16" y="408"/>
                    <a:pt x="45" y="334"/>
                  </a:cubicBezTo>
                  <a:cubicBezTo>
                    <a:pt x="82" y="241"/>
                    <a:pt x="136" y="160"/>
                    <a:pt x="210" y="93"/>
                  </a:cubicBezTo>
                  <a:cubicBezTo>
                    <a:pt x="247" y="58"/>
                    <a:pt x="290" y="31"/>
                    <a:pt x="338" y="13"/>
                  </a:cubicBezTo>
                  <a:cubicBezTo>
                    <a:pt x="373" y="0"/>
                    <a:pt x="402" y="14"/>
                    <a:pt x="420" y="52"/>
                  </a:cubicBezTo>
                  <a:cubicBezTo>
                    <a:pt x="431" y="76"/>
                    <a:pt x="417" y="114"/>
                    <a:pt x="385" y="128"/>
                  </a:cubicBezTo>
                  <a:cubicBezTo>
                    <a:pt x="328" y="152"/>
                    <a:pt x="284" y="190"/>
                    <a:pt x="244" y="238"/>
                  </a:cubicBezTo>
                  <a:cubicBezTo>
                    <a:pt x="204" y="287"/>
                    <a:pt x="174" y="340"/>
                    <a:pt x="153" y="399"/>
                  </a:cubicBezTo>
                  <a:cubicBezTo>
                    <a:pt x="118" y="493"/>
                    <a:pt x="114" y="589"/>
                    <a:pt x="139" y="686"/>
                  </a:cubicBezTo>
                  <a:cubicBezTo>
                    <a:pt x="159" y="766"/>
                    <a:pt x="202" y="835"/>
                    <a:pt x="259" y="895"/>
                  </a:cubicBezTo>
                  <a:cubicBezTo>
                    <a:pt x="279" y="916"/>
                    <a:pt x="279" y="959"/>
                    <a:pt x="258" y="979"/>
                  </a:cubicBezTo>
                  <a:cubicBezTo>
                    <a:pt x="233" y="1004"/>
                    <a:pt x="192" y="1005"/>
                    <a:pt x="170" y="982"/>
                  </a:cubicBezTo>
                  <a:cubicBezTo>
                    <a:pt x="115" y="924"/>
                    <a:pt x="72" y="858"/>
                    <a:pt x="42" y="784"/>
                  </a:cubicBezTo>
                  <a:cubicBezTo>
                    <a:pt x="13" y="713"/>
                    <a:pt x="1" y="639"/>
                    <a:pt x="0" y="579"/>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102" name="Rectangle 1">
            <a:extLst>
              <a:ext uri="{FF2B5EF4-FFF2-40B4-BE49-F238E27FC236}">
                <a16:creationId xmlns:a16="http://schemas.microsoft.com/office/drawing/2014/main" id="{572A260B-E44B-4442-935B-1A05EC22A3EF}"/>
              </a:ext>
            </a:extLst>
          </p:cNvPr>
          <p:cNvSpPr/>
          <p:nvPr/>
        </p:nvSpPr>
        <p:spPr>
          <a:xfrm>
            <a:off x="5705689" y="1618377"/>
            <a:ext cx="5600335" cy="952582"/>
          </a:xfrm>
          <a:prstGeom prst="rect">
            <a:avLst/>
          </a:prstGeom>
          <a:solidFill>
            <a:srgbClr val="0D1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3" name="Rectangle 16">
            <a:extLst>
              <a:ext uri="{FF2B5EF4-FFF2-40B4-BE49-F238E27FC236}">
                <a16:creationId xmlns:a16="http://schemas.microsoft.com/office/drawing/2014/main" id="{39B62B21-15F0-49E4-9C0A-46E2135E470B}"/>
              </a:ext>
            </a:extLst>
          </p:cNvPr>
          <p:cNvSpPr/>
          <p:nvPr/>
        </p:nvSpPr>
        <p:spPr>
          <a:xfrm>
            <a:off x="5705689" y="2661284"/>
            <a:ext cx="5600335" cy="952582"/>
          </a:xfrm>
          <a:prstGeom prst="rect">
            <a:avLst/>
          </a:prstGeom>
          <a:solidFill>
            <a:srgbClr val="D6BF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4" name="Rectangle 17">
            <a:extLst>
              <a:ext uri="{FF2B5EF4-FFF2-40B4-BE49-F238E27FC236}">
                <a16:creationId xmlns:a16="http://schemas.microsoft.com/office/drawing/2014/main" id="{4CB51B94-506F-4380-A597-06AB89D66D77}"/>
              </a:ext>
            </a:extLst>
          </p:cNvPr>
          <p:cNvSpPr/>
          <p:nvPr/>
        </p:nvSpPr>
        <p:spPr>
          <a:xfrm>
            <a:off x="5705689" y="3704190"/>
            <a:ext cx="5600335" cy="1135667"/>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5" name="Rectangle 18">
            <a:extLst>
              <a:ext uri="{FF2B5EF4-FFF2-40B4-BE49-F238E27FC236}">
                <a16:creationId xmlns:a16="http://schemas.microsoft.com/office/drawing/2014/main" id="{AE17829E-6DBD-46E2-A0FA-EF1A05D59AA2}"/>
              </a:ext>
            </a:extLst>
          </p:cNvPr>
          <p:cNvSpPr/>
          <p:nvPr/>
        </p:nvSpPr>
        <p:spPr>
          <a:xfrm>
            <a:off x="5705689" y="4941375"/>
            <a:ext cx="5600335" cy="952582"/>
          </a:xfrm>
          <a:prstGeom prst="rect">
            <a:avLst/>
          </a:prstGeom>
          <a:solidFill>
            <a:srgbClr val="0D1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0" name="TextBox 109">
            <a:extLst>
              <a:ext uri="{FF2B5EF4-FFF2-40B4-BE49-F238E27FC236}">
                <a16:creationId xmlns:a16="http://schemas.microsoft.com/office/drawing/2014/main" id="{CCF5E8D6-2132-4973-98AF-E170110635BC}"/>
              </a:ext>
            </a:extLst>
          </p:cNvPr>
          <p:cNvSpPr txBox="1"/>
          <p:nvPr/>
        </p:nvSpPr>
        <p:spPr>
          <a:xfrm>
            <a:off x="6021237" y="1649830"/>
            <a:ext cx="4885123" cy="1092607"/>
          </a:xfrm>
          <a:prstGeom prst="rect">
            <a:avLst/>
          </a:prstGeom>
          <a:noFill/>
        </p:spPr>
        <p:txBody>
          <a:bodyPr wrap="square" rtlCol="0">
            <a:spAutoFit/>
          </a:bodyPr>
          <a:lstStyle/>
          <a:p>
            <a:pPr algn="just">
              <a:defRPr/>
            </a:pPr>
            <a:endParaRPr lang="en-US" sz="1300" dirty="0">
              <a:solidFill>
                <a:schemeClr val="bg1"/>
              </a:solidFill>
              <a:latin typeface="Arial" panose="020B0604020202020204" pitchFamily="34" charset="0"/>
              <a:ea typeface="Noto Sans" panose="020B0502040504020204" pitchFamily="34"/>
              <a:cs typeface="Arial" panose="020B0604020202020204" pitchFamily="34" charset="0"/>
            </a:endParaRPr>
          </a:p>
          <a:p>
            <a:pPr algn="just">
              <a:defRPr/>
            </a:pP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Ish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beruvchining</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xodimlar</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mehnatiga</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haq</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to‘lashga</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doir</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xarajatlari</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ijtimoiy</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soliqning</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soliq</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solish</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 </a:t>
            </a:r>
            <a:r>
              <a:rPr lang="en-US" sz="1200" dirty="0" err="1">
                <a:solidFill>
                  <a:schemeClr val="bg1"/>
                </a:solidFill>
                <a:latin typeface="Arial" panose="020B0604020202020204" pitchFamily="34" charset="0"/>
                <a:ea typeface="Noto Sans" panose="020B0502040504020204" pitchFamily="34"/>
                <a:cs typeface="Arial" panose="020B0604020202020204" pitchFamily="34" charset="0"/>
              </a:rPr>
              <a:t>obyektidir</a:t>
            </a:r>
            <a:r>
              <a:rPr lang="en-US" sz="1200" dirty="0">
                <a:solidFill>
                  <a:schemeClr val="bg1"/>
                </a:solidFill>
                <a:latin typeface="Arial" panose="020B0604020202020204" pitchFamily="34" charset="0"/>
                <a:ea typeface="Noto Sans" panose="020B0502040504020204" pitchFamily="34"/>
                <a:cs typeface="Arial" panose="020B0604020202020204" pitchFamily="34" charset="0"/>
              </a:rPr>
              <a:t>.</a:t>
            </a:r>
          </a:p>
          <a:p>
            <a:pPr algn="just">
              <a:defRPr/>
            </a:pPr>
            <a:endParaRPr lang="en-GB" sz="1300" dirty="0">
              <a:solidFill>
                <a:schemeClr val="bg1"/>
              </a:solidFill>
              <a:latin typeface="Noto Sans" panose="020B0502040504020204" pitchFamily="34"/>
              <a:ea typeface="Noto Sans" panose="020B0502040504020204" pitchFamily="34"/>
              <a:cs typeface="Noto Sans" panose="020B0502040504020204" pitchFamily="34"/>
            </a:endParaRPr>
          </a:p>
          <a:p>
            <a:pPr lvl="0" algn="just">
              <a:defRPr/>
            </a:pPr>
            <a:endParaRPr kumimoji="0" lang="en-GB" sz="1300" b="0"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35" name="TextBox 134">
            <a:extLst>
              <a:ext uri="{FF2B5EF4-FFF2-40B4-BE49-F238E27FC236}">
                <a16:creationId xmlns:a16="http://schemas.microsoft.com/office/drawing/2014/main" id="{CCF5E8D6-2132-4973-98AF-E170110635BC}"/>
              </a:ext>
            </a:extLst>
          </p:cNvPr>
          <p:cNvSpPr txBox="1"/>
          <p:nvPr/>
        </p:nvSpPr>
        <p:spPr>
          <a:xfrm>
            <a:off x="6009374" y="2712091"/>
            <a:ext cx="4959886" cy="1157305"/>
          </a:xfrm>
          <a:prstGeom prst="rect">
            <a:avLst/>
          </a:prstGeom>
          <a:noFill/>
        </p:spPr>
        <p:txBody>
          <a:bodyPr wrap="square" rtlCol="0">
            <a:spAutoFit/>
          </a:bodyPr>
          <a:lstStyle/>
          <a:p>
            <a:pPr algn="just">
              <a:lnSpc>
                <a:spcPct val="107000"/>
              </a:lnSpc>
              <a:spcAft>
                <a:spcPts val="800"/>
              </a:spcAft>
            </a:pPr>
            <a:r>
              <a:rPr lang="en-US" sz="1100" dirty="0" err="1">
                <a:solidFill>
                  <a:schemeClr val="accent1">
                    <a:lumMod val="50000"/>
                  </a:schemeClr>
                </a:solidFill>
                <a:latin typeface="Arial" panose="020B0604020202020204" pitchFamily="34" charset="0"/>
                <a:cs typeface="Arial" panose="020B0604020202020204" pitchFamily="34" charset="0"/>
              </a:rPr>
              <a:t>Soliq</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stavkasi</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b="1" dirty="0">
                <a:solidFill>
                  <a:srgbClr val="FF0000"/>
                </a:solidFill>
                <a:latin typeface="Arial" panose="020B0604020202020204" pitchFamily="34" charset="0"/>
                <a:cs typeface="Arial" panose="020B0604020202020204" pitchFamily="34" charset="0"/>
              </a:rPr>
              <a:t>12</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foiz</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qilib</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belgilangan</a:t>
            </a:r>
            <a:r>
              <a:rPr lang="en-US" sz="1100" dirty="0">
                <a:solidFill>
                  <a:schemeClr val="accent1">
                    <a:lumMod val="50000"/>
                  </a:schemeClr>
                </a:solidFill>
                <a:latin typeface="Arial" panose="020B0604020202020204" pitchFamily="34" charset="0"/>
                <a:cs typeface="Arial" panose="020B0604020202020204" pitchFamily="34" charset="0"/>
              </a:rPr>
              <a:t>. </a:t>
            </a:r>
            <a:endParaRPr lang="ru-RU" sz="1100" dirty="0">
              <a:solidFill>
                <a:schemeClr val="accent1">
                  <a:lumMod val="50000"/>
                </a:schemeClr>
              </a:solidFill>
              <a:latin typeface="Arial" panose="020B0604020202020204" pitchFamily="34" charset="0"/>
              <a:cs typeface="Arial" panose="020B0604020202020204" pitchFamily="34" charset="0"/>
            </a:endParaRPr>
          </a:p>
          <a:p>
            <a:pPr algn="just">
              <a:lnSpc>
                <a:spcPct val="107000"/>
              </a:lnSpc>
              <a:spcAft>
                <a:spcPts val="800"/>
              </a:spcAft>
            </a:pPr>
            <a:r>
              <a:rPr lang="uz-Latn-UZ" sz="1100" dirty="0">
                <a:solidFill>
                  <a:schemeClr val="accent1">
                    <a:lumMod val="50000"/>
                  </a:schemeClr>
                </a:solidFill>
                <a:latin typeface="Arial" panose="020B0604020202020204" pitchFamily="34" charset="0"/>
                <a:cs typeface="Arial" panose="020B0604020202020204" pitchFamily="34" charset="0"/>
              </a:rPr>
              <a:t>Kalendar yil soliq davridir.</a:t>
            </a:r>
            <a:endParaRPr lang="en-US" sz="1100" dirty="0">
              <a:solidFill>
                <a:schemeClr val="accent1">
                  <a:lumMod val="50000"/>
                </a:schemeClr>
              </a:solidFill>
              <a:latin typeface="Arial" panose="020B0604020202020204" pitchFamily="34" charset="0"/>
              <a:cs typeface="Arial" panose="020B0604020202020204" pitchFamily="34" charset="0"/>
            </a:endParaRPr>
          </a:p>
          <a:p>
            <a:pPr algn="just">
              <a:lnSpc>
                <a:spcPct val="107000"/>
              </a:lnSpc>
              <a:spcAft>
                <a:spcPts val="800"/>
              </a:spcAft>
            </a:pPr>
            <a:r>
              <a:rPr lang="uz-Latn-UZ" sz="1100" dirty="0">
                <a:solidFill>
                  <a:schemeClr val="accent1">
                    <a:lumMod val="50000"/>
                  </a:schemeClr>
                </a:solidFill>
                <a:latin typeface="Arial" panose="020B0604020202020204" pitchFamily="34" charset="0"/>
                <a:cs typeface="Arial" panose="020B0604020202020204" pitchFamily="34" charset="0"/>
              </a:rPr>
              <a:t>Yil </a:t>
            </a:r>
            <a:r>
              <a:rPr lang="uz-Latn-UZ" sz="1100" b="1" dirty="0">
                <a:solidFill>
                  <a:srgbClr val="FF0000"/>
                </a:solidFill>
                <a:latin typeface="Arial" panose="020B0604020202020204" pitchFamily="34" charset="0"/>
                <a:cs typeface="Arial" panose="020B0604020202020204" pitchFamily="34" charset="0"/>
              </a:rPr>
              <a:t>oyi</a:t>
            </a:r>
            <a:r>
              <a:rPr lang="uz-Latn-UZ" sz="1100" dirty="0">
                <a:solidFill>
                  <a:schemeClr val="accent1">
                    <a:lumMod val="50000"/>
                  </a:schemeClr>
                </a:solidFill>
                <a:latin typeface="Arial" panose="020B0604020202020204" pitchFamily="34" charset="0"/>
                <a:cs typeface="Arial" panose="020B0604020202020204" pitchFamily="34" charset="0"/>
              </a:rPr>
              <a:t> hisobot davridir.</a:t>
            </a:r>
            <a:endParaRPr lang="ru-RU" sz="1100" dirty="0">
              <a:solidFill>
                <a:schemeClr val="accent1">
                  <a:lumMod val="50000"/>
                </a:schemeClr>
              </a:solidFill>
              <a:latin typeface="Arial" panose="020B0604020202020204" pitchFamily="34" charset="0"/>
              <a:cs typeface="Arial" panose="020B0604020202020204" pitchFamily="34" charset="0"/>
            </a:endParaRPr>
          </a:p>
          <a:p>
            <a:pPr algn="just">
              <a:lnSpc>
                <a:spcPct val="107000"/>
              </a:lnSpc>
              <a:spcAft>
                <a:spcPts val="800"/>
              </a:spcAft>
            </a:pPr>
            <a:endParaRPr lang="ru-RU" sz="1400" dirty="0">
              <a:solidFill>
                <a:schemeClr val="accent1">
                  <a:lumMod val="50000"/>
                </a:schemeClr>
              </a:solidFill>
              <a:latin typeface="Arial" panose="020B0604020202020204" pitchFamily="34" charset="0"/>
              <a:cs typeface="Arial" panose="020B0604020202020204" pitchFamily="34" charset="0"/>
            </a:endParaRPr>
          </a:p>
        </p:txBody>
      </p:sp>
      <p:sp>
        <p:nvSpPr>
          <p:cNvPr id="136" name="TextBox 135">
            <a:extLst>
              <a:ext uri="{FF2B5EF4-FFF2-40B4-BE49-F238E27FC236}">
                <a16:creationId xmlns:a16="http://schemas.microsoft.com/office/drawing/2014/main" id="{CCF5E8D6-2132-4973-98AF-E170110635BC}"/>
              </a:ext>
            </a:extLst>
          </p:cNvPr>
          <p:cNvSpPr txBox="1"/>
          <p:nvPr/>
        </p:nvSpPr>
        <p:spPr>
          <a:xfrm>
            <a:off x="6021237" y="3727487"/>
            <a:ext cx="4959886" cy="1087477"/>
          </a:xfrm>
          <a:prstGeom prst="rect">
            <a:avLst/>
          </a:prstGeom>
          <a:noFill/>
        </p:spPr>
        <p:txBody>
          <a:bodyPr wrap="square" rtlCol="0">
            <a:spAutoFit/>
          </a:bodyPr>
          <a:lstStyle/>
          <a:p>
            <a:pPr algn="ctr">
              <a:lnSpc>
                <a:spcPct val="107000"/>
              </a:lnSpc>
              <a:spcAft>
                <a:spcPts val="800"/>
              </a:spcAft>
            </a:pPr>
            <a:r>
              <a:rPr lang="en-US" sz="1100" dirty="0">
                <a:solidFill>
                  <a:schemeClr val="accent1">
                    <a:lumMod val="50000"/>
                  </a:schemeClr>
                </a:solidFill>
                <a:latin typeface="Arial" panose="020B0604020202020204" pitchFamily="34" charset="0"/>
                <a:cs typeface="Arial" panose="020B0604020202020204" pitchFamily="34" charset="0"/>
              </a:rPr>
              <a:t>S</a:t>
            </a:r>
            <a:r>
              <a:rPr lang="uz-Latn-UZ" sz="1100" dirty="0">
                <a:solidFill>
                  <a:schemeClr val="accent1">
                    <a:lumMod val="50000"/>
                  </a:schemeClr>
                </a:solidFill>
                <a:latin typeface="Arial" panose="020B0604020202020204" pitchFamily="34" charset="0"/>
                <a:cs typeface="Arial" panose="020B0604020202020204" pitchFamily="34" charset="0"/>
              </a:rPr>
              <a:t>oliq hisobotini taqdim etish</a:t>
            </a:r>
            <a:r>
              <a:rPr lang="en-US" sz="1100" dirty="0">
                <a:solidFill>
                  <a:schemeClr val="accent1">
                    <a:lumMod val="50000"/>
                  </a:schemeClr>
                </a:solidFill>
                <a:latin typeface="Arial" panose="020B0604020202020204" pitchFamily="34" charset="0"/>
                <a:cs typeface="Arial" panose="020B0604020202020204" pitchFamily="34" charset="0"/>
              </a:rPr>
              <a:t> </a:t>
            </a:r>
            <a:r>
              <a:rPr lang="en-US" sz="1100" dirty="0" err="1">
                <a:solidFill>
                  <a:schemeClr val="accent1">
                    <a:lumMod val="50000"/>
                  </a:schemeClr>
                </a:solidFill>
                <a:latin typeface="Arial" panose="020B0604020202020204" pitchFamily="34" charset="0"/>
                <a:cs typeface="Arial" panose="020B0604020202020204" pitchFamily="34" charset="0"/>
              </a:rPr>
              <a:t>tartibi</a:t>
            </a:r>
            <a:endParaRPr lang="en-US" sz="1100" dirty="0">
              <a:solidFill>
                <a:schemeClr val="accent1">
                  <a:lumMod val="50000"/>
                </a:schemeClr>
              </a:solidFill>
              <a:latin typeface="Arial" panose="020B0604020202020204" pitchFamily="34" charset="0"/>
              <a:cs typeface="Arial" panose="020B0604020202020204" pitchFamily="34" charset="0"/>
            </a:endParaRPr>
          </a:p>
          <a:p>
            <a:pPr algn="ctr">
              <a:lnSpc>
                <a:spcPct val="107000"/>
              </a:lnSpc>
              <a:spcAft>
                <a:spcPts val="800"/>
              </a:spcAft>
            </a:pPr>
            <a:r>
              <a:rPr lang="uz-Latn-UZ" sz="1100" dirty="0">
                <a:solidFill>
                  <a:schemeClr val="accent1">
                    <a:lumMod val="50000"/>
                  </a:schemeClr>
                </a:solidFill>
                <a:latin typeface="Arial" panose="020B0604020202020204" pitchFamily="34" charset="0"/>
                <a:cs typeface="Arial" panose="020B0604020202020204" pitchFamily="34" charset="0"/>
              </a:rPr>
              <a:t>Soliq hisoboti soliq to‘lovchi tomonidan soliq bo‘yicha hisobga olish joyidagi soliq organlariga har oyda hisobot davridan keyingi oyning o‘n beshinchi kunidan kechiktirmay, yil yakunlari bo‘yicha esa </a:t>
            </a:r>
            <a:r>
              <a:rPr lang="uz-Latn-UZ" sz="1100" dirty="0" smtClean="0">
                <a:solidFill>
                  <a:schemeClr val="accent1">
                    <a:lumMod val="50000"/>
                  </a:schemeClr>
                </a:solidFill>
                <a:latin typeface="Arial" panose="020B0604020202020204" pitchFamily="34" charset="0"/>
                <a:cs typeface="Arial" panose="020B0604020202020204" pitchFamily="34" charset="0"/>
              </a:rPr>
              <a:t>— keyingi </a:t>
            </a:r>
            <a:r>
              <a:rPr lang="uz-Latn-UZ" sz="1100" dirty="0">
                <a:solidFill>
                  <a:schemeClr val="accent1">
                    <a:lumMod val="50000"/>
                  </a:schemeClr>
                </a:solidFill>
                <a:latin typeface="Arial" panose="020B0604020202020204" pitchFamily="34" charset="0"/>
                <a:cs typeface="Arial" panose="020B0604020202020204" pitchFamily="34" charset="0"/>
              </a:rPr>
              <a:t>yilning 15-fevralidan kechiktirmay taqdim etiladi.</a:t>
            </a:r>
            <a:endParaRPr lang="ru-RU" sz="1100" dirty="0">
              <a:solidFill>
                <a:schemeClr val="accent1">
                  <a:lumMod val="50000"/>
                </a:schemeClr>
              </a:solidFill>
              <a:latin typeface="Arial" panose="020B0604020202020204" pitchFamily="34" charset="0"/>
              <a:cs typeface="Arial" panose="020B0604020202020204" pitchFamily="34" charset="0"/>
            </a:endParaRPr>
          </a:p>
        </p:txBody>
      </p:sp>
      <p:sp>
        <p:nvSpPr>
          <p:cNvPr id="137" name="TextBox 136">
            <a:extLst>
              <a:ext uri="{FF2B5EF4-FFF2-40B4-BE49-F238E27FC236}">
                <a16:creationId xmlns:a16="http://schemas.microsoft.com/office/drawing/2014/main" id="{CCF5E8D6-2132-4973-98AF-E170110635BC}"/>
              </a:ext>
            </a:extLst>
          </p:cNvPr>
          <p:cNvSpPr txBox="1"/>
          <p:nvPr/>
        </p:nvSpPr>
        <p:spPr>
          <a:xfrm>
            <a:off x="6021238" y="4991250"/>
            <a:ext cx="4959886" cy="800219"/>
          </a:xfrm>
          <a:prstGeom prst="rect">
            <a:avLst/>
          </a:prstGeom>
          <a:noFill/>
        </p:spPr>
        <p:txBody>
          <a:bodyPr wrap="square" rtlCol="0">
            <a:spAutoFit/>
          </a:bodyPr>
          <a:lstStyle/>
          <a:p>
            <a:pPr algn="ctr">
              <a:defRPr/>
            </a:pPr>
            <a:r>
              <a:rPr lang="en-US" altLang="ko-KR" sz="1100" dirty="0">
                <a:solidFill>
                  <a:schemeClr val="bg1"/>
                </a:solidFill>
                <a:latin typeface="Arial" panose="020B0604020202020204" pitchFamily="34" charset="0"/>
                <a:cs typeface="Arial" panose="020B0604020202020204" pitchFamily="34" charset="0"/>
              </a:rPr>
              <a:t>S</a:t>
            </a:r>
            <a:r>
              <a:rPr lang="uz-Latn-UZ" altLang="ko-KR" sz="1100" dirty="0">
                <a:solidFill>
                  <a:schemeClr val="bg1"/>
                </a:solidFill>
                <a:latin typeface="Arial" panose="020B0604020202020204" pitchFamily="34" charset="0"/>
                <a:cs typeface="Arial" panose="020B0604020202020204" pitchFamily="34" charset="0"/>
              </a:rPr>
              <a:t>oliqni to‘lash tartibi</a:t>
            </a:r>
            <a:endParaRPr lang="en-US" altLang="ko-KR" sz="1100" dirty="0">
              <a:solidFill>
                <a:schemeClr val="bg1"/>
              </a:solidFill>
              <a:latin typeface="Arial" panose="020B0604020202020204" pitchFamily="34" charset="0"/>
              <a:cs typeface="Arial" panose="020B0604020202020204" pitchFamily="34" charset="0"/>
            </a:endParaRPr>
          </a:p>
          <a:p>
            <a:pPr algn="ctr">
              <a:defRPr/>
            </a:pPr>
            <a:r>
              <a:rPr lang="uz-Latn-UZ" altLang="ko-KR" sz="1100" dirty="0">
                <a:solidFill>
                  <a:schemeClr val="bg1"/>
                </a:solidFill>
                <a:latin typeface="Arial" panose="020B0604020202020204" pitchFamily="34" charset="0"/>
                <a:cs typeface="Arial" panose="020B0604020202020204" pitchFamily="34" charset="0"/>
              </a:rPr>
              <a:t>Soliqni to‘lash har oyda, soliq hisobotini taqdim etish muddatlaridan kechiktirmay amalga oshiriladi.</a:t>
            </a:r>
            <a:endParaRPr lang="en-GB" sz="1100" dirty="0">
              <a:solidFill>
                <a:schemeClr val="bg1"/>
              </a:solidFill>
              <a:latin typeface="Noto Sans" panose="020B0502040504020204" pitchFamily="34"/>
              <a:ea typeface="Noto Sans" panose="020B0502040504020204" pitchFamily="34"/>
              <a:cs typeface="Noto Sans" panose="020B0502040504020204" pitchFamily="34"/>
            </a:endParaRPr>
          </a:p>
          <a:p>
            <a:pPr lvl="0" algn="just">
              <a:defRPr/>
            </a:pPr>
            <a:endParaRPr kumimoji="0" lang="en-GB" sz="1300" b="0"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27" name="Группа 26"/>
          <p:cNvGrpSpPr/>
          <p:nvPr/>
        </p:nvGrpSpPr>
        <p:grpSpPr>
          <a:xfrm>
            <a:off x="0" y="880024"/>
            <a:ext cx="12192000" cy="5699794"/>
            <a:chOff x="0" y="880024"/>
            <a:chExt cx="12192000" cy="5699794"/>
          </a:xfrm>
        </p:grpSpPr>
        <p:sp>
          <p:nvSpPr>
            <p:cNvPr id="30" name="Прямоугольник 29"/>
            <p:cNvSpPr/>
            <p:nvPr/>
          </p:nvSpPr>
          <p:spPr>
            <a:xfrm flipV="1">
              <a:off x="0" y="880024"/>
              <a:ext cx="12192000" cy="45719"/>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0066FF"/>
                </a:solidFill>
              </a:endParaRPr>
            </a:p>
          </p:txBody>
        </p:sp>
        <p:grpSp>
          <p:nvGrpSpPr>
            <p:cNvPr id="31" name="Группа 30"/>
            <p:cNvGrpSpPr/>
            <p:nvPr/>
          </p:nvGrpSpPr>
          <p:grpSpPr>
            <a:xfrm>
              <a:off x="673685" y="6528543"/>
              <a:ext cx="10872630" cy="51275"/>
              <a:chOff x="673685" y="6528543"/>
              <a:chExt cx="10872630" cy="51275"/>
            </a:xfrm>
          </p:grpSpPr>
          <p:sp>
            <p:nvSpPr>
              <p:cNvPr id="32" name="Прямоугольник 38"/>
              <p:cNvSpPr/>
              <p:nvPr/>
            </p:nvSpPr>
            <p:spPr>
              <a:xfrm flipV="1">
                <a:off x="673685" y="6528543"/>
                <a:ext cx="8390941" cy="48894"/>
              </a:xfrm>
              <a:custGeom>
                <a:avLst/>
                <a:gdLst>
                  <a:gd name="connsiteX0" fmla="*/ 0 w 8888574"/>
                  <a:gd name="connsiteY0" fmla="*/ 0 h 45719"/>
                  <a:gd name="connsiteX1" fmla="*/ 8888574 w 8888574"/>
                  <a:gd name="connsiteY1" fmla="*/ 0 h 45719"/>
                  <a:gd name="connsiteX2" fmla="*/ 8888574 w 8888574"/>
                  <a:gd name="connsiteY2" fmla="*/ 45719 h 45719"/>
                  <a:gd name="connsiteX3" fmla="*/ 0 w 8888574"/>
                  <a:gd name="connsiteY3" fmla="*/ 45719 h 45719"/>
                  <a:gd name="connsiteX4" fmla="*/ 0 w 8888574"/>
                  <a:gd name="connsiteY4" fmla="*/ 0 h 45719"/>
                  <a:gd name="connsiteX0" fmla="*/ 0 w 8924293"/>
                  <a:gd name="connsiteY0" fmla="*/ 0 h 48100"/>
                  <a:gd name="connsiteX1" fmla="*/ 8888574 w 8924293"/>
                  <a:gd name="connsiteY1" fmla="*/ 0 h 48100"/>
                  <a:gd name="connsiteX2" fmla="*/ 8924293 w 8924293"/>
                  <a:gd name="connsiteY2" fmla="*/ 48100 h 48100"/>
                  <a:gd name="connsiteX3" fmla="*/ 0 w 8924293"/>
                  <a:gd name="connsiteY3" fmla="*/ 45719 h 48100"/>
                  <a:gd name="connsiteX4" fmla="*/ 0 w 8924293"/>
                  <a:gd name="connsiteY4" fmla="*/ 0 h 48100"/>
                  <a:gd name="connsiteX0" fmla="*/ 0 w 8924293"/>
                  <a:gd name="connsiteY0" fmla="*/ 0 h 48100"/>
                  <a:gd name="connsiteX1" fmla="*/ 8871905 w 8924293"/>
                  <a:gd name="connsiteY1" fmla="*/ 0 h 48100"/>
                  <a:gd name="connsiteX2" fmla="*/ 8924293 w 8924293"/>
                  <a:gd name="connsiteY2" fmla="*/ 48100 h 48100"/>
                  <a:gd name="connsiteX3" fmla="*/ 0 w 8924293"/>
                  <a:gd name="connsiteY3" fmla="*/ 45719 h 48100"/>
                  <a:gd name="connsiteX4" fmla="*/ 0 w 8924293"/>
                  <a:gd name="connsiteY4" fmla="*/ 0 h 48100"/>
                  <a:gd name="connsiteX0" fmla="*/ 0 w 8995665"/>
                  <a:gd name="connsiteY0" fmla="*/ 0 h 51440"/>
                  <a:gd name="connsiteX1" fmla="*/ 8871905 w 8995665"/>
                  <a:gd name="connsiteY1" fmla="*/ 0 h 51440"/>
                  <a:gd name="connsiteX2" fmla="*/ 8995665 w 8995665"/>
                  <a:gd name="connsiteY2" fmla="*/ 51440 h 51440"/>
                  <a:gd name="connsiteX3" fmla="*/ 0 w 8995665"/>
                  <a:gd name="connsiteY3" fmla="*/ 45719 h 51440"/>
                  <a:gd name="connsiteX4" fmla="*/ 0 w 8995665"/>
                  <a:gd name="connsiteY4" fmla="*/ 0 h 51440"/>
                  <a:gd name="connsiteX0" fmla="*/ 0 w 8982070"/>
                  <a:gd name="connsiteY0" fmla="*/ 0 h 51440"/>
                  <a:gd name="connsiteX1" fmla="*/ 8871905 w 8982070"/>
                  <a:gd name="connsiteY1" fmla="*/ 0 h 51440"/>
                  <a:gd name="connsiteX2" fmla="*/ 8982070 w 8982070"/>
                  <a:gd name="connsiteY2" fmla="*/ 51440 h 51440"/>
                  <a:gd name="connsiteX3" fmla="*/ 0 w 8982070"/>
                  <a:gd name="connsiteY3" fmla="*/ 45719 h 51440"/>
                  <a:gd name="connsiteX4" fmla="*/ 0 w 8982070"/>
                  <a:gd name="connsiteY4" fmla="*/ 0 h 51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2070" h="51440">
                    <a:moveTo>
                      <a:pt x="0" y="0"/>
                    </a:moveTo>
                    <a:lnTo>
                      <a:pt x="8871905" y="0"/>
                    </a:lnTo>
                    <a:lnTo>
                      <a:pt x="8982070" y="51440"/>
                    </a:lnTo>
                    <a:lnTo>
                      <a:pt x="0" y="45719"/>
                    </a:lnTo>
                    <a:lnTo>
                      <a:pt x="0" y="0"/>
                    </a:lnTo>
                    <a:close/>
                  </a:path>
                </a:pathLst>
              </a:custGeom>
              <a:solidFill>
                <a:srgbClr val="EAD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9"/>
              <p:cNvSpPr/>
              <p:nvPr/>
            </p:nvSpPr>
            <p:spPr>
              <a:xfrm>
                <a:off x="9010650" y="6530917"/>
                <a:ext cx="1657349" cy="48901"/>
              </a:xfrm>
              <a:custGeom>
                <a:avLst/>
                <a:gdLst>
                  <a:gd name="connsiteX0" fmla="*/ 0 w 1096217"/>
                  <a:gd name="connsiteY0" fmla="*/ 0 h 46519"/>
                  <a:gd name="connsiteX1" fmla="*/ 1096217 w 1096217"/>
                  <a:gd name="connsiteY1" fmla="*/ 0 h 46519"/>
                  <a:gd name="connsiteX2" fmla="*/ 1096217 w 1096217"/>
                  <a:gd name="connsiteY2" fmla="*/ 46519 h 46519"/>
                  <a:gd name="connsiteX3" fmla="*/ 0 w 1096217"/>
                  <a:gd name="connsiteY3" fmla="*/ 46519 h 46519"/>
                  <a:gd name="connsiteX4" fmla="*/ 0 w 1096217"/>
                  <a:gd name="connsiteY4" fmla="*/ 0 h 46519"/>
                  <a:gd name="connsiteX0" fmla="*/ 57150 w 1096217"/>
                  <a:gd name="connsiteY0" fmla="*/ 0 h 48901"/>
                  <a:gd name="connsiteX1" fmla="*/ 1096217 w 1096217"/>
                  <a:gd name="connsiteY1" fmla="*/ 2382 h 48901"/>
                  <a:gd name="connsiteX2" fmla="*/ 1096217 w 1096217"/>
                  <a:gd name="connsiteY2" fmla="*/ 48901 h 48901"/>
                  <a:gd name="connsiteX3" fmla="*/ 0 w 1096217"/>
                  <a:gd name="connsiteY3" fmla="*/ 48901 h 48901"/>
                  <a:gd name="connsiteX4" fmla="*/ 57150 w 1096217"/>
                  <a:gd name="connsiteY4" fmla="*/ 0 h 48901"/>
                  <a:gd name="connsiteX0" fmla="*/ 57150 w 1096217"/>
                  <a:gd name="connsiteY0" fmla="*/ 0 h 48901"/>
                  <a:gd name="connsiteX1" fmla="*/ 1096217 w 1096217"/>
                  <a:gd name="connsiteY1" fmla="*/ 2382 h 48901"/>
                  <a:gd name="connsiteX2" fmla="*/ 1053354 w 1096217"/>
                  <a:gd name="connsiteY2" fmla="*/ 48901 h 48901"/>
                  <a:gd name="connsiteX3" fmla="*/ 0 w 1096217"/>
                  <a:gd name="connsiteY3" fmla="*/ 48901 h 48901"/>
                  <a:gd name="connsiteX4" fmla="*/ 57150 w 1096217"/>
                  <a:gd name="connsiteY4" fmla="*/ 0 h 4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217" h="48901">
                    <a:moveTo>
                      <a:pt x="57150" y="0"/>
                    </a:moveTo>
                    <a:lnTo>
                      <a:pt x="1096217" y="2382"/>
                    </a:lnTo>
                    <a:lnTo>
                      <a:pt x="1053354" y="48901"/>
                    </a:lnTo>
                    <a:lnTo>
                      <a:pt x="0" y="48901"/>
                    </a:lnTo>
                    <a:lnTo>
                      <a:pt x="57150" y="0"/>
                    </a:lnTo>
                    <a:close/>
                  </a:path>
                </a:pathLst>
              </a:custGeom>
              <a:solidFill>
                <a:srgbClr val="0D1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рямоугольник 40"/>
              <p:cNvSpPr/>
              <p:nvPr/>
            </p:nvSpPr>
            <p:spPr>
              <a:xfrm>
                <a:off x="10637434" y="6531349"/>
                <a:ext cx="908881" cy="48100"/>
              </a:xfrm>
              <a:custGeom>
                <a:avLst/>
                <a:gdLst>
                  <a:gd name="connsiteX0" fmla="*/ 0 w 861256"/>
                  <a:gd name="connsiteY0" fmla="*/ 0 h 45719"/>
                  <a:gd name="connsiteX1" fmla="*/ 861256 w 861256"/>
                  <a:gd name="connsiteY1" fmla="*/ 0 h 45719"/>
                  <a:gd name="connsiteX2" fmla="*/ 861256 w 861256"/>
                  <a:gd name="connsiteY2" fmla="*/ 45719 h 45719"/>
                  <a:gd name="connsiteX3" fmla="*/ 0 w 861256"/>
                  <a:gd name="connsiteY3" fmla="*/ 45719 h 45719"/>
                  <a:gd name="connsiteX4" fmla="*/ 0 w 861256"/>
                  <a:gd name="connsiteY4" fmla="*/ 0 h 45719"/>
                  <a:gd name="connsiteX0" fmla="*/ 28575 w 889831"/>
                  <a:gd name="connsiteY0" fmla="*/ 0 h 48100"/>
                  <a:gd name="connsiteX1" fmla="*/ 889831 w 889831"/>
                  <a:gd name="connsiteY1" fmla="*/ 0 h 48100"/>
                  <a:gd name="connsiteX2" fmla="*/ 889831 w 889831"/>
                  <a:gd name="connsiteY2" fmla="*/ 45719 h 48100"/>
                  <a:gd name="connsiteX3" fmla="*/ 0 w 889831"/>
                  <a:gd name="connsiteY3" fmla="*/ 48100 h 48100"/>
                  <a:gd name="connsiteX4" fmla="*/ 28575 w 889831"/>
                  <a:gd name="connsiteY4" fmla="*/ 0 h 48100"/>
                  <a:gd name="connsiteX0" fmla="*/ 50006 w 889831"/>
                  <a:gd name="connsiteY0" fmla="*/ 0 h 48100"/>
                  <a:gd name="connsiteX1" fmla="*/ 889831 w 889831"/>
                  <a:gd name="connsiteY1" fmla="*/ 0 h 48100"/>
                  <a:gd name="connsiteX2" fmla="*/ 889831 w 889831"/>
                  <a:gd name="connsiteY2" fmla="*/ 45719 h 48100"/>
                  <a:gd name="connsiteX3" fmla="*/ 0 w 889831"/>
                  <a:gd name="connsiteY3" fmla="*/ 48100 h 48100"/>
                  <a:gd name="connsiteX4" fmla="*/ 50006 w 889831"/>
                  <a:gd name="connsiteY4" fmla="*/ 0 h 48100"/>
                  <a:gd name="connsiteX0" fmla="*/ 69056 w 908881"/>
                  <a:gd name="connsiteY0" fmla="*/ 0 h 48100"/>
                  <a:gd name="connsiteX1" fmla="*/ 908881 w 908881"/>
                  <a:gd name="connsiteY1" fmla="*/ 0 h 48100"/>
                  <a:gd name="connsiteX2" fmla="*/ 908881 w 908881"/>
                  <a:gd name="connsiteY2" fmla="*/ 45719 h 48100"/>
                  <a:gd name="connsiteX3" fmla="*/ 0 w 908881"/>
                  <a:gd name="connsiteY3" fmla="*/ 48100 h 48100"/>
                  <a:gd name="connsiteX4" fmla="*/ 69056 w 908881"/>
                  <a:gd name="connsiteY4" fmla="*/ 0 h 4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881" h="48100">
                    <a:moveTo>
                      <a:pt x="69056" y="0"/>
                    </a:moveTo>
                    <a:lnTo>
                      <a:pt x="908881" y="0"/>
                    </a:lnTo>
                    <a:lnTo>
                      <a:pt x="908881" y="45719"/>
                    </a:lnTo>
                    <a:lnTo>
                      <a:pt x="0" y="48100"/>
                    </a:lnTo>
                    <a:lnTo>
                      <a:pt x="69056"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sp>
        <p:nvSpPr>
          <p:cNvPr id="3" name="TextBox 2">
            <a:extLst>
              <a:ext uri="{FF2B5EF4-FFF2-40B4-BE49-F238E27FC236}">
                <a16:creationId xmlns:a16="http://schemas.microsoft.com/office/drawing/2014/main" id="{E2AE2F34-5D41-1710-74D3-E31B11514B84}"/>
              </a:ext>
            </a:extLst>
          </p:cNvPr>
          <p:cNvSpPr txBox="1"/>
          <p:nvPr/>
        </p:nvSpPr>
        <p:spPr>
          <a:xfrm>
            <a:off x="3150797" y="31389"/>
            <a:ext cx="6597051" cy="923330"/>
          </a:xfrm>
          <a:prstGeom prst="rect">
            <a:avLst/>
          </a:prstGeom>
          <a:noFill/>
        </p:spPr>
        <p:txBody>
          <a:bodyPr wrap="square">
            <a:spAutoFit/>
          </a:bodyPr>
          <a:lstStyle/>
          <a:p>
            <a:pPr algn="ctr"/>
            <a:endParaRPr lang="en-US" sz="1800" b="1" dirty="0">
              <a:solidFill>
                <a:schemeClr val="accent5">
                  <a:lumMod val="50000"/>
                </a:schemeClr>
              </a:solidFill>
              <a:latin typeface="Arial" panose="020B0604020202020204" pitchFamily="34" charset="0"/>
              <a:cs typeface="Arial" panose="020B0604020202020204" pitchFamily="34" charset="0"/>
            </a:endParaRPr>
          </a:p>
          <a:p>
            <a:pPr algn="ctr"/>
            <a:r>
              <a:rPr lang="en-US" sz="1800" b="1" dirty="0" err="1">
                <a:solidFill>
                  <a:schemeClr val="accent5">
                    <a:lumMod val="50000"/>
                  </a:schemeClr>
                </a:solidFill>
                <a:latin typeface="Arial" panose="020B0604020202020204" pitchFamily="34" charset="0"/>
                <a:cs typeface="Arial" panose="020B0604020202020204" pitchFamily="34" charset="0"/>
              </a:rPr>
              <a:t>NNTlarni</a:t>
            </a:r>
            <a:r>
              <a:rPr lang="en-US" sz="1800" b="1" dirty="0">
                <a:solidFill>
                  <a:schemeClr val="accent5">
                    <a:lumMod val="50000"/>
                  </a:schemeClr>
                </a:solidFill>
                <a:latin typeface="Arial" panose="020B0604020202020204" pitchFamily="34" charset="0"/>
                <a:cs typeface="Arial" panose="020B0604020202020204" pitchFamily="34" charset="0"/>
              </a:rPr>
              <a:t> </a:t>
            </a:r>
            <a:r>
              <a:rPr lang="en-US" sz="1800" b="1" dirty="0" err="1">
                <a:solidFill>
                  <a:schemeClr val="accent5">
                    <a:lumMod val="50000"/>
                  </a:schemeClr>
                </a:solidFill>
                <a:latin typeface="Arial" panose="020B0604020202020204" pitchFamily="34" charset="0"/>
                <a:cs typeface="Arial" panose="020B0604020202020204" pitchFamily="34" charset="0"/>
              </a:rPr>
              <a:t>ijtimoiy</a:t>
            </a:r>
            <a:r>
              <a:rPr lang="en-US" sz="1800" b="1" dirty="0">
                <a:solidFill>
                  <a:schemeClr val="accent5">
                    <a:lumMod val="50000"/>
                  </a:schemeClr>
                </a:solidFill>
                <a:latin typeface="Arial" panose="020B0604020202020204" pitchFamily="34" charset="0"/>
                <a:cs typeface="Arial" panose="020B0604020202020204" pitchFamily="34" charset="0"/>
              </a:rPr>
              <a:t> </a:t>
            </a:r>
            <a:r>
              <a:rPr lang="en-US" sz="1800" b="1" dirty="0" err="1">
                <a:solidFill>
                  <a:schemeClr val="accent5">
                    <a:lumMod val="50000"/>
                  </a:schemeClr>
                </a:solidFill>
                <a:latin typeface="Arial" panose="020B0604020202020204" pitchFamily="34" charset="0"/>
                <a:cs typeface="Arial" panose="020B0604020202020204" pitchFamily="34" charset="0"/>
              </a:rPr>
              <a:t>soliq</a:t>
            </a:r>
            <a:r>
              <a:rPr lang="en-US" sz="1800" b="1" dirty="0">
                <a:solidFill>
                  <a:schemeClr val="accent5">
                    <a:lumMod val="50000"/>
                  </a:schemeClr>
                </a:solidFill>
                <a:latin typeface="Arial" panose="020B0604020202020204" pitchFamily="34" charset="0"/>
                <a:cs typeface="Arial" panose="020B0604020202020204" pitchFamily="34" charset="0"/>
              </a:rPr>
              <a:t> </a:t>
            </a:r>
            <a:r>
              <a:rPr lang="en-US" sz="1800" b="1" dirty="0" err="1">
                <a:solidFill>
                  <a:schemeClr val="accent5">
                    <a:lumMod val="50000"/>
                  </a:schemeClr>
                </a:solidFill>
                <a:latin typeface="Arial" panose="020B0604020202020204" pitchFamily="34" charset="0"/>
                <a:cs typeface="Arial" panose="020B0604020202020204" pitchFamily="34" charset="0"/>
              </a:rPr>
              <a:t>bo‘yicha</a:t>
            </a:r>
            <a:r>
              <a:rPr lang="en-US" sz="1800" b="1" dirty="0">
                <a:solidFill>
                  <a:schemeClr val="accent5">
                    <a:lumMod val="50000"/>
                  </a:schemeClr>
                </a:solidFill>
                <a:latin typeface="Arial" panose="020B0604020202020204" pitchFamily="34" charset="0"/>
                <a:cs typeface="Arial" panose="020B0604020202020204" pitchFamily="34" charset="0"/>
              </a:rPr>
              <a:t> </a:t>
            </a:r>
            <a:r>
              <a:rPr lang="en-US" sz="1800" b="1" dirty="0" err="1">
                <a:solidFill>
                  <a:schemeClr val="accent5">
                    <a:lumMod val="50000"/>
                  </a:schemeClr>
                </a:solidFill>
                <a:latin typeface="Arial" panose="020B0604020202020204" pitchFamily="34" charset="0"/>
                <a:cs typeface="Arial" panose="020B0604020202020204" pitchFamily="34" charset="0"/>
              </a:rPr>
              <a:t>soliqqa</a:t>
            </a:r>
            <a:r>
              <a:rPr lang="en-US" sz="1800" b="1" dirty="0">
                <a:solidFill>
                  <a:schemeClr val="accent5">
                    <a:lumMod val="50000"/>
                  </a:schemeClr>
                </a:solidFill>
                <a:latin typeface="Arial" panose="020B0604020202020204" pitchFamily="34" charset="0"/>
                <a:cs typeface="Arial" panose="020B0604020202020204" pitchFamily="34" charset="0"/>
              </a:rPr>
              <a:t> </a:t>
            </a:r>
            <a:r>
              <a:rPr lang="en-US" sz="1800" b="1" dirty="0" err="1">
                <a:solidFill>
                  <a:schemeClr val="accent5">
                    <a:lumMod val="50000"/>
                  </a:schemeClr>
                </a:solidFill>
                <a:latin typeface="Arial" panose="020B0604020202020204" pitchFamily="34" charset="0"/>
                <a:cs typeface="Arial" panose="020B0604020202020204" pitchFamily="34" charset="0"/>
              </a:rPr>
              <a:t>tortish</a:t>
            </a:r>
            <a:endParaRPr lang="uz-Cyrl-UZ" sz="1800" b="1" dirty="0">
              <a:solidFill>
                <a:schemeClr val="accent5">
                  <a:lumMod val="50000"/>
                </a:schemeClr>
              </a:solidFill>
              <a:latin typeface="Arial" panose="020B0604020202020204" pitchFamily="34" charset="0"/>
              <a:cs typeface="Arial" panose="020B0604020202020204" pitchFamily="34" charset="0"/>
            </a:endParaRPr>
          </a:p>
          <a:p>
            <a:pPr algn="ctr"/>
            <a:endParaRPr lang="ru-RU" dirty="0"/>
          </a:p>
        </p:txBody>
      </p:sp>
      <p:pic>
        <p:nvPicPr>
          <p:cNvPr id="4" name="Рисунок 3">
            <a:extLst>
              <a:ext uri="{FF2B5EF4-FFF2-40B4-BE49-F238E27FC236}">
                <a16:creationId xmlns:a16="http://schemas.microsoft.com/office/drawing/2014/main" id="{2872C2E6-71E1-4FBF-2097-C9E3540489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25" y="82028"/>
            <a:ext cx="1390025" cy="714700"/>
          </a:xfrm>
          <a:prstGeom prst="rect">
            <a:avLst/>
          </a:prstGeom>
        </p:spPr>
      </p:pic>
    </p:spTree>
    <p:extLst>
      <p:ext uri="{BB962C8B-B14F-4D97-AF65-F5344CB8AC3E}">
        <p14:creationId xmlns:p14="http://schemas.microsoft.com/office/powerpoint/2010/main" val="2646656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0BdSRC.SC.W4WTDeUUhHA"/>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9_Специальное оформление">
  <a:themeElements>
    <a:clrScheme name="Узбекистан">
      <a:dk1>
        <a:srgbClr val="30333A"/>
      </a:dk1>
      <a:lt1>
        <a:sysClr val="window" lastClr="FFFFFF"/>
      </a:lt1>
      <a:dk2>
        <a:srgbClr val="8C98A6"/>
      </a:dk2>
      <a:lt2>
        <a:srgbClr val="CCDDEB"/>
      </a:lt2>
      <a:accent1>
        <a:srgbClr val="13559C"/>
      </a:accent1>
      <a:accent2>
        <a:srgbClr val="0099B5"/>
      </a:accent2>
      <a:accent3>
        <a:srgbClr val="1FB53A"/>
      </a:accent3>
      <a:accent4>
        <a:srgbClr val="DF081F"/>
      </a:accent4>
      <a:accent5>
        <a:srgbClr val="FFFFFF"/>
      </a:accent5>
      <a:accent6>
        <a:srgbClr val="FFFFFF"/>
      </a:accent6>
      <a:hlink>
        <a:srgbClr val="13559C"/>
      </a:hlink>
      <a:folHlink>
        <a:srgbClr val="239AD9"/>
      </a:folHlink>
    </a:clrScheme>
    <a:fontScheme name="Другая 75">
      <a:majorFont>
        <a:latin typeface="Roboto"/>
        <a:ea typeface=""/>
        <a:cs typeface=""/>
      </a:majorFont>
      <a:minorFont>
        <a:latin typeface="Roboto Light"/>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20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spcAft>
            <a:spcPts val="600"/>
          </a:spcAft>
          <a:defRPr sz="12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7586</TotalTime>
  <Words>650</Words>
  <Application>Microsoft Office PowerPoint</Application>
  <PresentationFormat>Широкоэкранный</PresentationFormat>
  <Paragraphs>65</Paragraphs>
  <Slides>6</Slides>
  <Notes>1</Notes>
  <HiddenSlides>0</HiddenSlides>
  <MMClips>0</MMClips>
  <ScaleCrop>false</ScaleCrop>
  <HeadingPairs>
    <vt:vector size="8" baseType="variant">
      <vt:variant>
        <vt:lpstr>Использованные шрифты</vt:lpstr>
      </vt:variant>
      <vt:variant>
        <vt:i4>11</vt:i4>
      </vt:variant>
      <vt:variant>
        <vt:lpstr>Тема</vt:lpstr>
      </vt:variant>
      <vt:variant>
        <vt:i4>2</vt:i4>
      </vt:variant>
      <vt:variant>
        <vt:lpstr>Внедренные серверы OLE</vt:lpstr>
      </vt:variant>
      <vt:variant>
        <vt:i4>2</vt:i4>
      </vt:variant>
      <vt:variant>
        <vt:lpstr>Заголовки слайдов</vt:lpstr>
      </vt:variant>
      <vt:variant>
        <vt:i4>6</vt:i4>
      </vt:variant>
    </vt:vector>
  </HeadingPairs>
  <TitlesOfParts>
    <vt:vector size="21" baseType="lpstr">
      <vt:lpstr>맑은 고딕</vt:lpstr>
      <vt:lpstr>Arial</vt:lpstr>
      <vt:lpstr>Baskerville</vt:lpstr>
      <vt:lpstr>Baskerville Old Face</vt:lpstr>
      <vt:lpstr>Calibri</vt:lpstr>
      <vt:lpstr>Calibri Light</vt:lpstr>
      <vt:lpstr>Courier New</vt:lpstr>
      <vt:lpstr>Noto Sans</vt:lpstr>
      <vt:lpstr>Roboto Light</vt:lpstr>
      <vt:lpstr>Times New Roman</vt:lpstr>
      <vt:lpstr>Times Uzb Roman</vt:lpstr>
      <vt:lpstr>Тема Office</vt:lpstr>
      <vt:lpstr>9_Специальное оформление</vt:lpstr>
      <vt:lpstr>think-cell Slide</vt:lpstr>
      <vt:lpstr>CorelDRAW</vt:lpstr>
      <vt:lpstr>Nodavlat notijorat tashkilotlarini soliqqa tortish</vt:lpstr>
      <vt:lpstr>NNTni SOLIQQA TORTISH</vt:lpstr>
      <vt:lpstr>NNTlarni soliqqa tortish</vt:lpstr>
      <vt:lpstr>NNTlarni foyda solig‘i bo‘yicha soliqqa tortish</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ДАВЛАТ БЮДЖЕТИ ИЖРОСИНИНГ КУТИЛАЁТГАН НАТИЖАЛАРИ ВА  2019 ЙИЛГИ ДАВЛАТ БЮДЖЕТИ ЛОЙИҲАСИ ҲАМДА 2020-2021 ЙИЛГИ  ПРОГНОЗ МЎЛЖАЛЛАРИ</dc:title>
  <dc:creator>Shohruh Ishanqulov</dc:creator>
  <cp:lastModifiedBy>Sardorbek Sotivoldiyev</cp:lastModifiedBy>
  <cp:revision>664</cp:revision>
  <cp:lastPrinted>2023-10-12T10:48:14Z</cp:lastPrinted>
  <dcterms:created xsi:type="dcterms:W3CDTF">2018-11-13T19:08:09Z</dcterms:created>
  <dcterms:modified xsi:type="dcterms:W3CDTF">2024-01-18T12:00:39Z</dcterms:modified>
</cp:coreProperties>
</file>